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66"/>
  </p:notesMasterIdLst>
  <p:handoutMasterIdLst>
    <p:handoutMasterId r:id="rId67"/>
  </p:handoutMasterIdLst>
  <p:sldIdLst>
    <p:sldId id="256" r:id="rId3"/>
    <p:sldId id="304" r:id="rId4"/>
    <p:sldId id="319" r:id="rId5"/>
    <p:sldId id="320" r:id="rId6"/>
    <p:sldId id="321" r:id="rId7"/>
    <p:sldId id="315" r:id="rId8"/>
    <p:sldId id="305" r:id="rId9"/>
    <p:sldId id="306" r:id="rId10"/>
    <p:sldId id="307" r:id="rId11"/>
    <p:sldId id="308" r:id="rId12"/>
    <p:sldId id="309" r:id="rId13"/>
    <p:sldId id="310" r:id="rId14"/>
    <p:sldId id="311" r:id="rId15"/>
    <p:sldId id="312" r:id="rId16"/>
    <p:sldId id="316" r:id="rId17"/>
    <p:sldId id="317" r:id="rId18"/>
    <p:sldId id="318" r:id="rId19"/>
    <p:sldId id="260" r:id="rId20"/>
    <p:sldId id="259" r:id="rId21"/>
    <p:sldId id="297" r:id="rId22"/>
    <p:sldId id="261" r:id="rId23"/>
    <p:sldId id="298" r:id="rId24"/>
    <p:sldId id="262" r:id="rId25"/>
    <p:sldId id="299" r:id="rId26"/>
    <p:sldId id="263" r:id="rId27"/>
    <p:sldId id="300" r:id="rId28"/>
    <p:sldId id="313" r:id="rId29"/>
    <p:sldId id="264" r:id="rId30"/>
    <p:sldId id="303" r:id="rId31"/>
    <p:sldId id="265" r:id="rId32"/>
    <p:sldId id="301" r:id="rId33"/>
    <p:sldId id="314" r:id="rId34"/>
    <p:sldId id="267" r:id="rId35"/>
    <p:sldId id="266" r:id="rId36"/>
    <p:sldId id="268" r:id="rId37"/>
    <p:sldId id="269" r:id="rId38"/>
    <p:sldId id="270" r:id="rId39"/>
    <p:sldId id="271" r:id="rId40"/>
    <p:sldId id="272" r:id="rId41"/>
    <p:sldId id="273" r:id="rId42"/>
    <p:sldId id="274" r:id="rId43"/>
    <p:sldId id="322" r:id="rId44"/>
    <p:sldId id="275" r:id="rId45"/>
    <p:sldId id="276" r:id="rId46"/>
    <p:sldId id="277" r:id="rId47"/>
    <p:sldId id="278" r:id="rId48"/>
    <p:sldId id="279" r:id="rId49"/>
    <p:sldId id="280" r:id="rId50"/>
    <p:sldId id="281" r:id="rId51"/>
    <p:sldId id="282" r:id="rId52"/>
    <p:sldId id="285" r:id="rId53"/>
    <p:sldId id="283" r:id="rId54"/>
    <p:sldId id="284" r:id="rId55"/>
    <p:sldId id="288" r:id="rId56"/>
    <p:sldId id="286" r:id="rId57"/>
    <p:sldId id="287" r:id="rId58"/>
    <p:sldId id="302" r:id="rId59"/>
    <p:sldId id="289" r:id="rId60"/>
    <p:sldId id="290" r:id="rId61"/>
    <p:sldId id="291" r:id="rId62"/>
    <p:sldId id="292" r:id="rId63"/>
    <p:sldId id="294" r:id="rId64"/>
    <p:sldId id="295" r:id="rId6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941" autoAdjust="0"/>
  </p:normalViewPr>
  <p:slideViewPr>
    <p:cSldViewPr showGuides="1">
      <p:cViewPr varScale="1">
        <p:scale>
          <a:sx n="51" d="100"/>
          <a:sy n="51" d="100"/>
        </p:scale>
        <p:origin x="1476" y="72"/>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F5BE8-7AD9-45E0-97B7-46EB82FF5D70}" type="doc">
      <dgm:prSet loTypeId="urn:microsoft.com/office/officeart/2005/8/layout/cycle6" loCatId="relationship" qsTypeId="urn:microsoft.com/office/officeart/2005/8/quickstyle/simple4" qsCatId="simple" csTypeId="urn:microsoft.com/office/officeart/2005/8/colors/colorful1#1" csCatId="colorful" phldr="1"/>
      <dgm:spPr/>
      <dgm:t>
        <a:bodyPr/>
        <a:lstStyle/>
        <a:p>
          <a:endParaRPr lang="en-IN"/>
        </a:p>
      </dgm:t>
    </dgm:pt>
    <dgm:pt modelId="{3CB06896-E10E-4569-A861-1985729224B3}">
      <dgm:prSet phldrT="[Text]"/>
      <dgm:spPr/>
      <dgm:t>
        <a:bodyPr/>
        <a:lstStyle/>
        <a:p>
          <a:r>
            <a:rPr lang="en-IN" b="1" dirty="0" smtClean="0"/>
            <a:t>Changes in market demand</a:t>
          </a:r>
          <a:endParaRPr lang="en-IN" b="1" dirty="0"/>
        </a:p>
      </dgm:t>
    </dgm:pt>
    <dgm:pt modelId="{F0712D77-536D-47EF-90C2-471743504F09}" type="parTrans" cxnId="{B9617E02-D762-4CA5-851F-D14D4879980C}">
      <dgm:prSet/>
      <dgm:spPr/>
      <dgm:t>
        <a:bodyPr/>
        <a:lstStyle/>
        <a:p>
          <a:endParaRPr lang="en-IN"/>
        </a:p>
      </dgm:t>
    </dgm:pt>
    <dgm:pt modelId="{A29BC7EE-BCDD-4F3B-A417-DA2016E186F7}" type="sibTrans" cxnId="{B9617E02-D762-4CA5-851F-D14D4879980C}">
      <dgm:prSet/>
      <dgm:spPr/>
      <dgm:t>
        <a:bodyPr/>
        <a:lstStyle/>
        <a:p>
          <a:endParaRPr lang="en-IN"/>
        </a:p>
      </dgm:t>
    </dgm:pt>
    <dgm:pt modelId="{5533F609-75F6-4260-A936-EE6E49A1C0A2}">
      <dgm:prSet phldrT="[Text]"/>
      <dgm:spPr/>
      <dgm:t>
        <a:bodyPr/>
        <a:lstStyle/>
        <a:p>
          <a:r>
            <a:rPr lang="en-IN" b="1" dirty="0" smtClean="0"/>
            <a:t>Competitive action and reaction</a:t>
          </a:r>
          <a:endParaRPr lang="en-IN" b="1" dirty="0"/>
        </a:p>
      </dgm:t>
    </dgm:pt>
    <dgm:pt modelId="{368A5A38-CF9C-4AA2-8DDB-25D41D000295}" type="parTrans" cxnId="{69FCA6F1-F393-4522-8177-16EE30BF5962}">
      <dgm:prSet/>
      <dgm:spPr/>
      <dgm:t>
        <a:bodyPr/>
        <a:lstStyle/>
        <a:p>
          <a:endParaRPr lang="en-IN"/>
        </a:p>
      </dgm:t>
    </dgm:pt>
    <dgm:pt modelId="{3082432E-1FE3-49FF-A947-E2FFC40606BD}" type="sibTrans" cxnId="{69FCA6F1-F393-4522-8177-16EE30BF5962}">
      <dgm:prSet/>
      <dgm:spPr/>
      <dgm:t>
        <a:bodyPr/>
        <a:lstStyle/>
        <a:p>
          <a:endParaRPr lang="en-IN"/>
        </a:p>
      </dgm:t>
    </dgm:pt>
    <dgm:pt modelId="{E1EA0D1A-133D-4BDB-8683-331B6E958EDE}">
      <dgm:prSet phldrT="[Text]"/>
      <dgm:spPr/>
      <dgm:t>
        <a:bodyPr/>
        <a:lstStyle/>
        <a:p>
          <a:r>
            <a:rPr lang="en-IN" b="1" dirty="0" smtClean="0"/>
            <a:t>Marketing Influences</a:t>
          </a:r>
          <a:endParaRPr lang="en-IN" b="1" dirty="0"/>
        </a:p>
      </dgm:t>
    </dgm:pt>
    <dgm:pt modelId="{ABA01C5A-2855-45B3-A9CB-FC1D98DA0EAF}" type="parTrans" cxnId="{32A8AEE0-2D55-4774-A24F-E2A7CE3764E6}">
      <dgm:prSet/>
      <dgm:spPr/>
      <dgm:t>
        <a:bodyPr/>
        <a:lstStyle/>
        <a:p>
          <a:endParaRPr lang="en-IN"/>
        </a:p>
      </dgm:t>
    </dgm:pt>
    <dgm:pt modelId="{C93E91E6-897F-43DC-80E4-4245D9A84265}" type="sibTrans" cxnId="{32A8AEE0-2D55-4774-A24F-E2A7CE3764E6}">
      <dgm:prSet/>
      <dgm:spPr/>
      <dgm:t>
        <a:bodyPr/>
        <a:lstStyle/>
        <a:p>
          <a:endParaRPr lang="en-IN"/>
        </a:p>
      </dgm:t>
    </dgm:pt>
    <dgm:pt modelId="{9BF6E082-3A09-4737-83E8-26C1626C5988}">
      <dgm:prSet phldrT="[Text]"/>
      <dgm:spPr/>
      <dgm:t>
        <a:bodyPr/>
        <a:lstStyle/>
        <a:p>
          <a:r>
            <a:rPr lang="en-IN" b="1" dirty="0" smtClean="0"/>
            <a:t>Product influences</a:t>
          </a:r>
          <a:endParaRPr lang="en-IN" b="1" dirty="0"/>
        </a:p>
      </dgm:t>
    </dgm:pt>
    <dgm:pt modelId="{3D1B8785-E60A-4BB5-ADCE-5CD0E1DF2BAD}" type="parTrans" cxnId="{DA479948-D0AB-42FA-A9D2-4315FFA8E701}">
      <dgm:prSet/>
      <dgm:spPr/>
      <dgm:t>
        <a:bodyPr/>
        <a:lstStyle/>
        <a:p>
          <a:endParaRPr lang="en-IN"/>
        </a:p>
      </dgm:t>
    </dgm:pt>
    <dgm:pt modelId="{81E5FD84-B374-4969-8909-828BB0C7F582}" type="sibTrans" cxnId="{DA479948-D0AB-42FA-A9D2-4315FFA8E701}">
      <dgm:prSet/>
      <dgm:spPr/>
      <dgm:t>
        <a:bodyPr/>
        <a:lstStyle/>
        <a:p>
          <a:endParaRPr lang="en-IN"/>
        </a:p>
      </dgm:t>
    </dgm:pt>
    <dgm:pt modelId="{751CF578-B4FF-40EC-B6E0-158790076062}">
      <dgm:prSet phldrT="[Text]"/>
      <dgm:spPr/>
      <dgm:t>
        <a:bodyPr/>
        <a:lstStyle/>
        <a:p>
          <a:r>
            <a:rPr lang="en-IN" b="1" dirty="0" smtClean="0"/>
            <a:t>Financial Influences</a:t>
          </a:r>
          <a:endParaRPr lang="en-IN" b="1" dirty="0"/>
        </a:p>
      </dgm:t>
    </dgm:pt>
    <dgm:pt modelId="{57313201-1B56-4648-809C-37BA57BC5BAF}" type="parTrans" cxnId="{492CD04D-3BEE-4FA3-966F-6556730E2C37}">
      <dgm:prSet/>
      <dgm:spPr/>
      <dgm:t>
        <a:bodyPr/>
        <a:lstStyle/>
        <a:p>
          <a:endParaRPr lang="en-IN"/>
        </a:p>
      </dgm:t>
    </dgm:pt>
    <dgm:pt modelId="{480CBBA2-DEF4-4547-84CD-BEB9811B10E6}" type="sibTrans" cxnId="{492CD04D-3BEE-4FA3-966F-6556730E2C37}">
      <dgm:prSet/>
      <dgm:spPr/>
      <dgm:t>
        <a:bodyPr/>
        <a:lstStyle/>
        <a:p>
          <a:endParaRPr lang="en-IN"/>
        </a:p>
      </dgm:t>
    </dgm:pt>
    <dgm:pt modelId="{A06B97E0-B616-4C14-9D15-AC187616570F}" type="pres">
      <dgm:prSet presAssocID="{55CF5BE8-7AD9-45E0-97B7-46EB82FF5D70}" presName="cycle" presStyleCnt="0">
        <dgm:presLayoutVars>
          <dgm:dir/>
          <dgm:resizeHandles val="exact"/>
        </dgm:presLayoutVars>
      </dgm:prSet>
      <dgm:spPr/>
      <dgm:t>
        <a:bodyPr/>
        <a:lstStyle/>
        <a:p>
          <a:endParaRPr lang="en-IN"/>
        </a:p>
      </dgm:t>
    </dgm:pt>
    <dgm:pt modelId="{4989BD18-CE35-4BF6-9DE6-2188DAFB91B6}" type="pres">
      <dgm:prSet presAssocID="{3CB06896-E10E-4569-A861-1985729224B3}" presName="node" presStyleLbl="node1" presStyleIdx="0" presStyleCnt="5">
        <dgm:presLayoutVars>
          <dgm:bulletEnabled val="1"/>
        </dgm:presLayoutVars>
      </dgm:prSet>
      <dgm:spPr/>
      <dgm:t>
        <a:bodyPr/>
        <a:lstStyle/>
        <a:p>
          <a:endParaRPr lang="en-IN"/>
        </a:p>
      </dgm:t>
    </dgm:pt>
    <dgm:pt modelId="{33200BF6-7D49-4173-AAC7-5474FF517217}" type="pres">
      <dgm:prSet presAssocID="{3CB06896-E10E-4569-A861-1985729224B3}" presName="spNode" presStyleCnt="0"/>
      <dgm:spPr/>
    </dgm:pt>
    <dgm:pt modelId="{3522F6A1-59AC-42AC-9F3F-C6B81F70E24F}" type="pres">
      <dgm:prSet presAssocID="{A29BC7EE-BCDD-4F3B-A417-DA2016E186F7}" presName="sibTrans" presStyleLbl="sibTrans1D1" presStyleIdx="0" presStyleCnt="5"/>
      <dgm:spPr/>
      <dgm:t>
        <a:bodyPr/>
        <a:lstStyle/>
        <a:p>
          <a:endParaRPr lang="en-IN"/>
        </a:p>
      </dgm:t>
    </dgm:pt>
    <dgm:pt modelId="{244E31B8-F91B-4824-903D-0198BA3A0362}" type="pres">
      <dgm:prSet presAssocID="{5533F609-75F6-4260-A936-EE6E49A1C0A2}" presName="node" presStyleLbl="node1" presStyleIdx="1" presStyleCnt="5">
        <dgm:presLayoutVars>
          <dgm:bulletEnabled val="1"/>
        </dgm:presLayoutVars>
      </dgm:prSet>
      <dgm:spPr/>
      <dgm:t>
        <a:bodyPr/>
        <a:lstStyle/>
        <a:p>
          <a:endParaRPr lang="en-IN"/>
        </a:p>
      </dgm:t>
    </dgm:pt>
    <dgm:pt modelId="{272F44D3-6806-4F37-95ED-AFC3F9DC69C2}" type="pres">
      <dgm:prSet presAssocID="{5533F609-75F6-4260-A936-EE6E49A1C0A2}" presName="spNode" presStyleCnt="0"/>
      <dgm:spPr/>
    </dgm:pt>
    <dgm:pt modelId="{B85D8AB3-1FB7-4C46-8432-522C75BD6F57}" type="pres">
      <dgm:prSet presAssocID="{3082432E-1FE3-49FF-A947-E2FFC40606BD}" presName="sibTrans" presStyleLbl="sibTrans1D1" presStyleIdx="1" presStyleCnt="5"/>
      <dgm:spPr/>
      <dgm:t>
        <a:bodyPr/>
        <a:lstStyle/>
        <a:p>
          <a:endParaRPr lang="en-IN"/>
        </a:p>
      </dgm:t>
    </dgm:pt>
    <dgm:pt modelId="{57B8F2AB-7A3D-4CA6-B3C6-275EBCB938F5}" type="pres">
      <dgm:prSet presAssocID="{E1EA0D1A-133D-4BDB-8683-331B6E958EDE}" presName="node" presStyleLbl="node1" presStyleIdx="2" presStyleCnt="5">
        <dgm:presLayoutVars>
          <dgm:bulletEnabled val="1"/>
        </dgm:presLayoutVars>
      </dgm:prSet>
      <dgm:spPr/>
      <dgm:t>
        <a:bodyPr/>
        <a:lstStyle/>
        <a:p>
          <a:endParaRPr lang="en-IN"/>
        </a:p>
      </dgm:t>
    </dgm:pt>
    <dgm:pt modelId="{77ED4775-6147-4FBA-A3A9-C2B60498E6EB}" type="pres">
      <dgm:prSet presAssocID="{E1EA0D1A-133D-4BDB-8683-331B6E958EDE}" presName="spNode" presStyleCnt="0"/>
      <dgm:spPr/>
    </dgm:pt>
    <dgm:pt modelId="{56567505-969B-4262-8EB2-462632294D45}" type="pres">
      <dgm:prSet presAssocID="{C93E91E6-897F-43DC-80E4-4245D9A84265}" presName="sibTrans" presStyleLbl="sibTrans1D1" presStyleIdx="2" presStyleCnt="5"/>
      <dgm:spPr/>
      <dgm:t>
        <a:bodyPr/>
        <a:lstStyle/>
        <a:p>
          <a:endParaRPr lang="en-IN"/>
        </a:p>
      </dgm:t>
    </dgm:pt>
    <dgm:pt modelId="{B47B32D4-1A1B-4119-B7FF-382E573838F8}" type="pres">
      <dgm:prSet presAssocID="{9BF6E082-3A09-4737-83E8-26C1626C5988}" presName="node" presStyleLbl="node1" presStyleIdx="3" presStyleCnt="5">
        <dgm:presLayoutVars>
          <dgm:bulletEnabled val="1"/>
        </dgm:presLayoutVars>
      </dgm:prSet>
      <dgm:spPr/>
      <dgm:t>
        <a:bodyPr/>
        <a:lstStyle/>
        <a:p>
          <a:endParaRPr lang="en-IN"/>
        </a:p>
      </dgm:t>
    </dgm:pt>
    <dgm:pt modelId="{D2F3BA82-3173-478A-98DD-9DDE3C2E6677}" type="pres">
      <dgm:prSet presAssocID="{9BF6E082-3A09-4737-83E8-26C1626C5988}" presName="spNode" presStyleCnt="0"/>
      <dgm:spPr/>
    </dgm:pt>
    <dgm:pt modelId="{C0F58A18-2D52-45F0-B2F9-695540416278}" type="pres">
      <dgm:prSet presAssocID="{81E5FD84-B374-4969-8909-828BB0C7F582}" presName="sibTrans" presStyleLbl="sibTrans1D1" presStyleIdx="3" presStyleCnt="5"/>
      <dgm:spPr/>
      <dgm:t>
        <a:bodyPr/>
        <a:lstStyle/>
        <a:p>
          <a:endParaRPr lang="en-IN"/>
        </a:p>
      </dgm:t>
    </dgm:pt>
    <dgm:pt modelId="{C6EE88C4-69DD-4284-8B17-0E43A70E11E2}" type="pres">
      <dgm:prSet presAssocID="{751CF578-B4FF-40EC-B6E0-158790076062}" presName="node" presStyleLbl="node1" presStyleIdx="4" presStyleCnt="5">
        <dgm:presLayoutVars>
          <dgm:bulletEnabled val="1"/>
        </dgm:presLayoutVars>
      </dgm:prSet>
      <dgm:spPr/>
      <dgm:t>
        <a:bodyPr/>
        <a:lstStyle/>
        <a:p>
          <a:endParaRPr lang="en-IN"/>
        </a:p>
      </dgm:t>
    </dgm:pt>
    <dgm:pt modelId="{53A331CA-E08B-454C-9AD3-76F5A2CA733E}" type="pres">
      <dgm:prSet presAssocID="{751CF578-B4FF-40EC-B6E0-158790076062}" presName="spNode" presStyleCnt="0"/>
      <dgm:spPr/>
    </dgm:pt>
    <dgm:pt modelId="{17C9CFD7-2CDA-4A57-B0F2-107E9B1668DB}" type="pres">
      <dgm:prSet presAssocID="{480CBBA2-DEF4-4547-84CD-BEB9811B10E6}" presName="sibTrans" presStyleLbl="sibTrans1D1" presStyleIdx="4" presStyleCnt="5"/>
      <dgm:spPr/>
      <dgm:t>
        <a:bodyPr/>
        <a:lstStyle/>
        <a:p>
          <a:endParaRPr lang="en-IN"/>
        </a:p>
      </dgm:t>
    </dgm:pt>
  </dgm:ptLst>
  <dgm:cxnLst>
    <dgm:cxn modelId="{ABD910BE-CD2A-4ACB-9461-2BFFEBE34B53}" type="presOf" srcId="{3082432E-1FE3-49FF-A947-E2FFC40606BD}" destId="{B85D8AB3-1FB7-4C46-8432-522C75BD6F57}" srcOrd="0" destOrd="0" presId="urn:microsoft.com/office/officeart/2005/8/layout/cycle6"/>
    <dgm:cxn modelId="{0E2E3221-A7E2-4FA6-9CAF-0FB3E677A801}" type="presOf" srcId="{480CBBA2-DEF4-4547-84CD-BEB9811B10E6}" destId="{17C9CFD7-2CDA-4A57-B0F2-107E9B1668DB}" srcOrd="0" destOrd="0" presId="urn:microsoft.com/office/officeart/2005/8/layout/cycle6"/>
    <dgm:cxn modelId="{9A8C5E8B-E458-488B-A419-E574939181E2}" type="presOf" srcId="{C93E91E6-897F-43DC-80E4-4245D9A84265}" destId="{56567505-969B-4262-8EB2-462632294D45}" srcOrd="0" destOrd="0" presId="urn:microsoft.com/office/officeart/2005/8/layout/cycle6"/>
    <dgm:cxn modelId="{FDC85D5C-BB9C-4280-8E8F-FE257D3DE8A6}" type="presOf" srcId="{A29BC7EE-BCDD-4F3B-A417-DA2016E186F7}" destId="{3522F6A1-59AC-42AC-9F3F-C6B81F70E24F}" srcOrd="0" destOrd="0" presId="urn:microsoft.com/office/officeart/2005/8/layout/cycle6"/>
    <dgm:cxn modelId="{32A8AEE0-2D55-4774-A24F-E2A7CE3764E6}" srcId="{55CF5BE8-7AD9-45E0-97B7-46EB82FF5D70}" destId="{E1EA0D1A-133D-4BDB-8683-331B6E958EDE}" srcOrd="2" destOrd="0" parTransId="{ABA01C5A-2855-45B3-A9CB-FC1D98DA0EAF}" sibTransId="{C93E91E6-897F-43DC-80E4-4245D9A84265}"/>
    <dgm:cxn modelId="{1AF20F6A-2727-4774-BA0F-7CF4DBE20705}" type="presOf" srcId="{5533F609-75F6-4260-A936-EE6E49A1C0A2}" destId="{244E31B8-F91B-4824-903D-0198BA3A0362}" srcOrd="0" destOrd="0" presId="urn:microsoft.com/office/officeart/2005/8/layout/cycle6"/>
    <dgm:cxn modelId="{0DE29FB7-E08B-434E-BA2C-36AAE2E2FCC3}" type="presOf" srcId="{81E5FD84-B374-4969-8909-828BB0C7F582}" destId="{C0F58A18-2D52-45F0-B2F9-695540416278}" srcOrd="0" destOrd="0" presId="urn:microsoft.com/office/officeart/2005/8/layout/cycle6"/>
    <dgm:cxn modelId="{C374A4F1-D3E4-4C42-9A7D-89BFDC1C0956}" type="presOf" srcId="{E1EA0D1A-133D-4BDB-8683-331B6E958EDE}" destId="{57B8F2AB-7A3D-4CA6-B3C6-275EBCB938F5}" srcOrd="0" destOrd="0" presId="urn:microsoft.com/office/officeart/2005/8/layout/cycle6"/>
    <dgm:cxn modelId="{DA479948-D0AB-42FA-A9D2-4315FFA8E701}" srcId="{55CF5BE8-7AD9-45E0-97B7-46EB82FF5D70}" destId="{9BF6E082-3A09-4737-83E8-26C1626C5988}" srcOrd="3" destOrd="0" parTransId="{3D1B8785-E60A-4BB5-ADCE-5CD0E1DF2BAD}" sibTransId="{81E5FD84-B374-4969-8909-828BB0C7F582}"/>
    <dgm:cxn modelId="{492CD04D-3BEE-4FA3-966F-6556730E2C37}" srcId="{55CF5BE8-7AD9-45E0-97B7-46EB82FF5D70}" destId="{751CF578-B4FF-40EC-B6E0-158790076062}" srcOrd="4" destOrd="0" parTransId="{57313201-1B56-4648-809C-37BA57BC5BAF}" sibTransId="{480CBBA2-DEF4-4547-84CD-BEB9811B10E6}"/>
    <dgm:cxn modelId="{EEDE311D-A9D9-46FE-931B-73852F000489}" type="presOf" srcId="{9BF6E082-3A09-4737-83E8-26C1626C5988}" destId="{B47B32D4-1A1B-4119-B7FF-382E573838F8}" srcOrd="0" destOrd="0" presId="urn:microsoft.com/office/officeart/2005/8/layout/cycle6"/>
    <dgm:cxn modelId="{2D97EBD9-54ED-4E20-A982-9A5155B5E2C4}" type="presOf" srcId="{55CF5BE8-7AD9-45E0-97B7-46EB82FF5D70}" destId="{A06B97E0-B616-4C14-9D15-AC187616570F}" srcOrd="0" destOrd="0" presId="urn:microsoft.com/office/officeart/2005/8/layout/cycle6"/>
    <dgm:cxn modelId="{B9617E02-D762-4CA5-851F-D14D4879980C}" srcId="{55CF5BE8-7AD9-45E0-97B7-46EB82FF5D70}" destId="{3CB06896-E10E-4569-A861-1985729224B3}" srcOrd="0" destOrd="0" parTransId="{F0712D77-536D-47EF-90C2-471743504F09}" sibTransId="{A29BC7EE-BCDD-4F3B-A417-DA2016E186F7}"/>
    <dgm:cxn modelId="{69FCA6F1-F393-4522-8177-16EE30BF5962}" srcId="{55CF5BE8-7AD9-45E0-97B7-46EB82FF5D70}" destId="{5533F609-75F6-4260-A936-EE6E49A1C0A2}" srcOrd="1" destOrd="0" parTransId="{368A5A38-CF9C-4AA2-8DDB-25D41D000295}" sibTransId="{3082432E-1FE3-49FF-A947-E2FFC40606BD}"/>
    <dgm:cxn modelId="{623E6EED-8AF8-4462-8CBF-85B3F6D7C06E}" type="presOf" srcId="{3CB06896-E10E-4569-A861-1985729224B3}" destId="{4989BD18-CE35-4BF6-9DE6-2188DAFB91B6}" srcOrd="0" destOrd="0" presId="urn:microsoft.com/office/officeart/2005/8/layout/cycle6"/>
    <dgm:cxn modelId="{BCEE085C-6FDD-4222-9D25-33AF4FFC3100}" type="presOf" srcId="{751CF578-B4FF-40EC-B6E0-158790076062}" destId="{C6EE88C4-69DD-4284-8B17-0E43A70E11E2}" srcOrd="0" destOrd="0" presId="urn:microsoft.com/office/officeart/2005/8/layout/cycle6"/>
    <dgm:cxn modelId="{7F9EC5F3-AB13-4550-BB23-55EE49286862}" type="presParOf" srcId="{A06B97E0-B616-4C14-9D15-AC187616570F}" destId="{4989BD18-CE35-4BF6-9DE6-2188DAFB91B6}" srcOrd="0" destOrd="0" presId="urn:microsoft.com/office/officeart/2005/8/layout/cycle6"/>
    <dgm:cxn modelId="{E0BAF416-F352-42DF-BF2A-6ECF89600527}" type="presParOf" srcId="{A06B97E0-B616-4C14-9D15-AC187616570F}" destId="{33200BF6-7D49-4173-AAC7-5474FF517217}" srcOrd="1" destOrd="0" presId="urn:microsoft.com/office/officeart/2005/8/layout/cycle6"/>
    <dgm:cxn modelId="{CBB9983B-20CC-4291-9B85-0EC58CF9298F}" type="presParOf" srcId="{A06B97E0-B616-4C14-9D15-AC187616570F}" destId="{3522F6A1-59AC-42AC-9F3F-C6B81F70E24F}" srcOrd="2" destOrd="0" presId="urn:microsoft.com/office/officeart/2005/8/layout/cycle6"/>
    <dgm:cxn modelId="{F811A534-2B2A-4C11-A850-2D60AA7DDD65}" type="presParOf" srcId="{A06B97E0-B616-4C14-9D15-AC187616570F}" destId="{244E31B8-F91B-4824-903D-0198BA3A0362}" srcOrd="3" destOrd="0" presId="urn:microsoft.com/office/officeart/2005/8/layout/cycle6"/>
    <dgm:cxn modelId="{990448AD-1E36-41AB-A18F-B0BA56A11F12}" type="presParOf" srcId="{A06B97E0-B616-4C14-9D15-AC187616570F}" destId="{272F44D3-6806-4F37-95ED-AFC3F9DC69C2}" srcOrd="4" destOrd="0" presId="urn:microsoft.com/office/officeart/2005/8/layout/cycle6"/>
    <dgm:cxn modelId="{1832FA90-4204-4454-9A47-4D1996D48552}" type="presParOf" srcId="{A06B97E0-B616-4C14-9D15-AC187616570F}" destId="{B85D8AB3-1FB7-4C46-8432-522C75BD6F57}" srcOrd="5" destOrd="0" presId="urn:microsoft.com/office/officeart/2005/8/layout/cycle6"/>
    <dgm:cxn modelId="{FDF9654E-07DD-4407-A75C-E79E0B91BEF9}" type="presParOf" srcId="{A06B97E0-B616-4C14-9D15-AC187616570F}" destId="{57B8F2AB-7A3D-4CA6-B3C6-275EBCB938F5}" srcOrd="6" destOrd="0" presId="urn:microsoft.com/office/officeart/2005/8/layout/cycle6"/>
    <dgm:cxn modelId="{3F3BFBA2-9745-428F-92A5-5C3F1A7C20EF}" type="presParOf" srcId="{A06B97E0-B616-4C14-9D15-AC187616570F}" destId="{77ED4775-6147-4FBA-A3A9-C2B60498E6EB}" srcOrd="7" destOrd="0" presId="urn:microsoft.com/office/officeart/2005/8/layout/cycle6"/>
    <dgm:cxn modelId="{06169E0C-92A4-4870-90B0-779FBD5BAB12}" type="presParOf" srcId="{A06B97E0-B616-4C14-9D15-AC187616570F}" destId="{56567505-969B-4262-8EB2-462632294D45}" srcOrd="8" destOrd="0" presId="urn:microsoft.com/office/officeart/2005/8/layout/cycle6"/>
    <dgm:cxn modelId="{95659C9D-335C-4FEF-940F-9A07C8A11B69}" type="presParOf" srcId="{A06B97E0-B616-4C14-9D15-AC187616570F}" destId="{B47B32D4-1A1B-4119-B7FF-382E573838F8}" srcOrd="9" destOrd="0" presId="urn:microsoft.com/office/officeart/2005/8/layout/cycle6"/>
    <dgm:cxn modelId="{6BEA72FC-AE85-43DF-8172-2875F628D649}" type="presParOf" srcId="{A06B97E0-B616-4C14-9D15-AC187616570F}" destId="{D2F3BA82-3173-478A-98DD-9DDE3C2E6677}" srcOrd="10" destOrd="0" presId="urn:microsoft.com/office/officeart/2005/8/layout/cycle6"/>
    <dgm:cxn modelId="{5FCBD49D-3661-4C24-943F-464C62E1EB60}" type="presParOf" srcId="{A06B97E0-B616-4C14-9D15-AC187616570F}" destId="{C0F58A18-2D52-45F0-B2F9-695540416278}" srcOrd="11" destOrd="0" presId="urn:microsoft.com/office/officeart/2005/8/layout/cycle6"/>
    <dgm:cxn modelId="{55994023-E2AD-40FC-93EB-56572D02FE49}" type="presParOf" srcId="{A06B97E0-B616-4C14-9D15-AC187616570F}" destId="{C6EE88C4-69DD-4284-8B17-0E43A70E11E2}" srcOrd="12" destOrd="0" presId="urn:microsoft.com/office/officeart/2005/8/layout/cycle6"/>
    <dgm:cxn modelId="{23FEB127-54A4-4B23-99C7-5E153F8D96ED}" type="presParOf" srcId="{A06B97E0-B616-4C14-9D15-AC187616570F}" destId="{53A331CA-E08B-454C-9AD3-76F5A2CA733E}" srcOrd="13" destOrd="0" presId="urn:microsoft.com/office/officeart/2005/8/layout/cycle6"/>
    <dgm:cxn modelId="{645BE037-31AE-48F6-8575-165B899776BD}" type="presParOf" srcId="{A06B97E0-B616-4C14-9D15-AC187616570F}" destId="{17C9CFD7-2CDA-4A57-B0F2-107E9B1668DB}"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9BD18-CE35-4BF6-9DE6-2188DAFB91B6}">
      <dsp:nvSpPr>
        <dsp:cNvPr id="0" name=""/>
        <dsp:cNvSpPr/>
      </dsp:nvSpPr>
      <dsp:spPr>
        <a:xfrm>
          <a:off x="4314336" y="1528"/>
          <a:ext cx="2042536" cy="132764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b="1" kern="1200" dirty="0" smtClean="0"/>
            <a:t>Changes in market demand</a:t>
          </a:r>
          <a:endParaRPr lang="en-IN" sz="2300" b="1" kern="1200" dirty="0"/>
        </a:p>
      </dsp:txBody>
      <dsp:txXfrm>
        <a:off x="4379146" y="66338"/>
        <a:ext cx="1912916" cy="1198028"/>
      </dsp:txXfrm>
    </dsp:sp>
    <dsp:sp modelId="{3522F6A1-59AC-42AC-9F3F-C6B81F70E24F}">
      <dsp:nvSpPr>
        <dsp:cNvPr id="0" name=""/>
        <dsp:cNvSpPr/>
      </dsp:nvSpPr>
      <dsp:spPr>
        <a:xfrm>
          <a:off x="2684044" y="665352"/>
          <a:ext cx="5303121" cy="5303121"/>
        </a:xfrm>
        <a:custGeom>
          <a:avLst/>
          <a:gdLst/>
          <a:ahLst/>
          <a:cxnLst/>
          <a:rect l="0" t="0" r="0" b="0"/>
          <a:pathLst>
            <a:path>
              <a:moveTo>
                <a:pt x="3686848" y="210463"/>
              </a:moveTo>
              <a:arcTo wR="2651560" hR="2651560" stAng="17578930" swAng="1960619"/>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44E31B8-F91B-4824-903D-0198BA3A0362}">
      <dsp:nvSpPr>
        <dsp:cNvPr id="0" name=""/>
        <dsp:cNvSpPr/>
      </dsp:nvSpPr>
      <dsp:spPr>
        <a:xfrm>
          <a:off x="6836120" y="1833711"/>
          <a:ext cx="2042536" cy="132764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b="1" kern="1200" dirty="0" smtClean="0"/>
            <a:t>Competitive action and reaction</a:t>
          </a:r>
          <a:endParaRPr lang="en-IN" sz="2300" b="1" kern="1200" dirty="0"/>
        </a:p>
      </dsp:txBody>
      <dsp:txXfrm>
        <a:off x="6900930" y="1898521"/>
        <a:ext cx="1912916" cy="1198028"/>
      </dsp:txXfrm>
    </dsp:sp>
    <dsp:sp modelId="{B85D8AB3-1FB7-4C46-8432-522C75BD6F57}">
      <dsp:nvSpPr>
        <dsp:cNvPr id="0" name=""/>
        <dsp:cNvSpPr/>
      </dsp:nvSpPr>
      <dsp:spPr>
        <a:xfrm>
          <a:off x="2684044" y="665352"/>
          <a:ext cx="5303121" cy="5303121"/>
        </a:xfrm>
        <a:custGeom>
          <a:avLst/>
          <a:gdLst/>
          <a:ahLst/>
          <a:cxnLst/>
          <a:rect l="0" t="0" r="0" b="0"/>
          <a:pathLst>
            <a:path>
              <a:moveTo>
                <a:pt x="5299495" y="2512951"/>
              </a:moveTo>
              <a:arcTo wR="2651560" hR="2651560" stAng="21420212" swAng="2195596"/>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7B8F2AB-7A3D-4CA6-B3C6-275EBCB938F5}">
      <dsp:nvSpPr>
        <dsp:cNvPr id="0" name=""/>
        <dsp:cNvSpPr/>
      </dsp:nvSpPr>
      <dsp:spPr>
        <a:xfrm>
          <a:off x="5872885" y="4798246"/>
          <a:ext cx="2042536" cy="132764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b="1" kern="1200" dirty="0" smtClean="0"/>
            <a:t>Marketing Influences</a:t>
          </a:r>
          <a:endParaRPr lang="en-IN" sz="2300" b="1" kern="1200" dirty="0"/>
        </a:p>
      </dsp:txBody>
      <dsp:txXfrm>
        <a:off x="5937695" y="4863056"/>
        <a:ext cx="1912916" cy="1198028"/>
      </dsp:txXfrm>
    </dsp:sp>
    <dsp:sp modelId="{56567505-969B-4262-8EB2-462632294D45}">
      <dsp:nvSpPr>
        <dsp:cNvPr id="0" name=""/>
        <dsp:cNvSpPr/>
      </dsp:nvSpPr>
      <dsp:spPr>
        <a:xfrm>
          <a:off x="2684044" y="665352"/>
          <a:ext cx="5303121" cy="5303121"/>
        </a:xfrm>
        <a:custGeom>
          <a:avLst/>
          <a:gdLst/>
          <a:ahLst/>
          <a:cxnLst/>
          <a:rect l="0" t="0" r="0" b="0"/>
          <a:pathLst>
            <a:path>
              <a:moveTo>
                <a:pt x="3178313" y="5250272"/>
              </a:moveTo>
              <a:arcTo wR="2651560" hR="2651560" stAng="4712491" swAng="1375017"/>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47B32D4-1A1B-4119-B7FF-382E573838F8}">
      <dsp:nvSpPr>
        <dsp:cNvPr id="0" name=""/>
        <dsp:cNvSpPr/>
      </dsp:nvSpPr>
      <dsp:spPr>
        <a:xfrm>
          <a:off x="2755788" y="4798246"/>
          <a:ext cx="2042536" cy="132764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b="1" kern="1200" dirty="0" smtClean="0"/>
            <a:t>Product influences</a:t>
          </a:r>
          <a:endParaRPr lang="en-IN" sz="2300" b="1" kern="1200" dirty="0"/>
        </a:p>
      </dsp:txBody>
      <dsp:txXfrm>
        <a:off x="2820598" y="4863056"/>
        <a:ext cx="1912916" cy="1198028"/>
      </dsp:txXfrm>
    </dsp:sp>
    <dsp:sp modelId="{C0F58A18-2D52-45F0-B2F9-695540416278}">
      <dsp:nvSpPr>
        <dsp:cNvPr id="0" name=""/>
        <dsp:cNvSpPr/>
      </dsp:nvSpPr>
      <dsp:spPr>
        <a:xfrm>
          <a:off x="2684044" y="665352"/>
          <a:ext cx="5303121" cy="5303121"/>
        </a:xfrm>
        <a:custGeom>
          <a:avLst/>
          <a:gdLst/>
          <a:ahLst/>
          <a:cxnLst/>
          <a:rect l="0" t="0" r="0" b="0"/>
          <a:pathLst>
            <a:path>
              <a:moveTo>
                <a:pt x="442937" y="4118788"/>
              </a:moveTo>
              <a:arcTo wR="2651560" hR="2651560" stAng="8784192" swAng="2195596"/>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6EE88C4-69DD-4284-8B17-0E43A70E11E2}">
      <dsp:nvSpPr>
        <dsp:cNvPr id="0" name=""/>
        <dsp:cNvSpPr/>
      </dsp:nvSpPr>
      <dsp:spPr>
        <a:xfrm>
          <a:off x="1792552" y="1833711"/>
          <a:ext cx="2042536" cy="132764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b="1" kern="1200" dirty="0" smtClean="0"/>
            <a:t>Financial Influences</a:t>
          </a:r>
          <a:endParaRPr lang="en-IN" sz="2300" b="1" kern="1200" dirty="0"/>
        </a:p>
      </dsp:txBody>
      <dsp:txXfrm>
        <a:off x="1857362" y="1898521"/>
        <a:ext cx="1912916" cy="1198028"/>
      </dsp:txXfrm>
    </dsp:sp>
    <dsp:sp modelId="{17C9CFD7-2CDA-4A57-B0F2-107E9B1668DB}">
      <dsp:nvSpPr>
        <dsp:cNvPr id="0" name=""/>
        <dsp:cNvSpPr/>
      </dsp:nvSpPr>
      <dsp:spPr>
        <a:xfrm>
          <a:off x="2684044" y="665352"/>
          <a:ext cx="5303121" cy="5303121"/>
        </a:xfrm>
        <a:custGeom>
          <a:avLst/>
          <a:gdLst/>
          <a:ahLst/>
          <a:cxnLst/>
          <a:rect l="0" t="0" r="0" b="0"/>
          <a:pathLst>
            <a:path>
              <a:moveTo>
                <a:pt x="462176" y="1155775"/>
              </a:moveTo>
              <a:arcTo wR="2651560" hR="2651560" stAng="12860451" swAng="1960619"/>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pPr/>
              <a:t>5/22/2025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pPr/>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5/22/2025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2"/>
                </a:solidFill>
                <a:effectLst/>
                <a:latin typeface="+mn-lt"/>
                <a:ea typeface="+mn-ea"/>
                <a:cs typeface="+mn-cs"/>
              </a:rPr>
              <a:t>Typically, the marketing mix refers to the four Ps: product or service, its price, placement, and promotion.</a:t>
            </a:r>
            <a:endParaRPr lang="en-US"/>
          </a:p>
        </p:txBody>
      </p:sp>
      <p:sp>
        <p:nvSpPr>
          <p:cNvPr id="4" name="Slide Number Placeholder 3"/>
          <p:cNvSpPr>
            <a:spLocks noGrp="1"/>
          </p:cNvSpPr>
          <p:nvPr>
            <p:ph type="sldNum" sz="quarter" idx="10"/>
          </p:nvPr>
        </p:nvSpPr>
        <p:spPr/>
        <p:txBody>
          <a:bodyPr/>
          <a:lstStyle/>
          <a:p>
            <a:fld id="{841221E5-7225-48EB-A4EE-420E7BFCF705}" type="slidenum">
              <a:rPr lang="en-US" smtClean="0"/>
              <a:pPr/>
              <a:t>5</a:t>
            </a:fld>
            <a:endParaRPr lang="en-US"/>
          </a:p>
        </p:txBody>
      </p:sp>
    </p:spTree>
    <p:extLst>
      <p:ext uri="{BB962C8B-B14F-4D97-AF65-F5344CB8AC3E}">
        <p14:creationId xmlns:p14="http://schemas.microsoft.com/office/powerpoint/2010/main" val="277303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3448905-6FEA-47F4-AEB8-3EAA2CF0A2E2}" type="slidenum">
              <a:rPr lang="en-IN" smtClean="0"/>
              <a:pPr eaLnBrk="1" hangingPunct="1"/>
              <a:t>8</a:t>
            </a:fld>
            <a:endParaRPr lang="en-IN" smtClean="0"/>
          </a:p>
        </p:txBody>
      </p:sp>
    </p:spTree>
    <p:extLst>
      <p:ext uri="{BB962C8B-B14F-4D97-AF65-F5344CB8AC3E}">
        <p14:creationId xmlns:p14="http://schemas.microsoft.com/office/powerpoint/2010/main" val="4128441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3"/>
          <p:cNvSpPr>
            <a:spLocks noGrp="1"/>
          </p:cNvSpPr>
          <p:nvPr>
            <p:ph type="ctrTitle"/>
          </p:nvPr>
        </p:nvSpPr>
        <p:spPr>
          <a:xfrm>
            <a:off x="1909583" y="1179705"/>
            <a:ext cx="9872948" cy="1472184"/>
          </a:xfrm>
          <a:prstGeom prst="rect">
            <a:avLst/>
          </a:prstGeom>
        </p:spPr>
        <p:txBody>
          <a:bodyPr anchor="b"/>
          <a:lstStyle>
            <a:lvl1pPr algn="ctr">
              <a:defRPr/>
            </a:lvl1pPr>
            <a:extLst/>
          </a:lstStyle>
          <a:p>
            <a:r>
              <a:rPr kumimoji="0" lang="en-US" smtClean="0"/>
              <a:t>Click to edit Master title style</a:t>
            </a:r>
            <a:endParaRPr kumimoji="0" lang="en-US" dirty="0"/>
          </a:p>
        </p:txBody>
      </p:sp>
      <p:sp>
        <p:nvSpPr>
          <p:cNvPr id="22" name="Subtitle 21"/>
          <p:cNvSpPr>
            <a:spLocks noGrp="1"/>
          </p:cNvSpPr>
          <p:nvPr>
            <p:ph type="subTitle" idx="1"/>
          </p:nvPr>
        </p:nvSpPr>
        <p:spPr>
          <a:xfrm>
            <a:off x="1909583" y="2669871"/>
            <a:ext cx="9872948" cy="1752600"/>
          </a:xfrm>
          <a:prstGeom prst="rect">
            <a:avLst/>
          </a:prstGeom>
        </p:spPr>
        <p:txBody>
          <a:bodyPr tIns="0"/>
          <a:lstStyle>
            <a:lvl1pPr marL="27432" indent="0" algn="ctr">
              <a:buNone/>
              <a:defRPr sz="2600" b="1">
                <a:solidFill>
                  <a:schemeClr val="accent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dirty="0"/>
          </a:p>
        </p:txBody>
      </p:sp>
      <p:sp>
        <p:nvSpPr>
          <p:cNvPr id="7" name="Date Placeholder 6"/>
          <p:cNvSpPr>
            <a:spLocks noGrp="1"/>
          </p:cNvSpPr>
          <p:nvPr>
            <p:ph type="dt" sz="half" idx="10"/>
          </p:nvPr>
        </p:nvSpPr>
        <p:spPr>
          <a:xfrm>
            <a:off x="4773957" y="6305550"/>
            <a:ext cx="2844059" cy="476250"/>
          </a:xfrm>
          <a:prstGeom prst="rect">
            <a:avLst/>
          </a:prstGeom>
        </p:spPr>
        <p:txBody>
          <a:bodyPr/>
          <a:lstStyle>
            <a:extLst/>
          </a:lstStyle>
          <a:p>
            <a:fld id="{C2C6F8EA-316C-41DE-B9A4-EDCC3A85ED9A}" type="datetimeFigureOut">
              <a:rPr lang="en-US" smtClean="0"/>
              <a:pPr/>
              <a:t>5/22/2025</a:t>
            </a:fld>
            <a:endParaRPr lang="en-US"/>
          </a:p>
        </p:txBody>
      </p:sp>
      <p:sp>
        <p:nvSpPr>
          <p:cNvPr id="20" name="Footer Placeholder 19"/>
          <p:cNvSpPr>
            <a:spLocks noGrp="1"/>
          </p:cNvSpPr>
          <p:nvPr>
            <p:ph type="ftr" sz="quarter" idx="11"/>
          </p:nvPr>
        </p:nvSpPr>
        <p:spPr>
          <a:xfrm>
            <a:off x="7618015" y="6305550"/>
            <a:ext cx="3859795" cy="476250"/>
          </a:xfrm>
          <a:prstGeom prst="rect">
            <a:avLst/>
          </a:prstGeom>
        </p:spPr>
        <p:txBody>
          <a:bodyPr/>
          <a:lstStyle>
            <a:extLst/>
          </a:lstStyle>
          <a:p>
            <a:endParaRPr lang="en-IN"/>
          </a:p>
        </p:txBody>
      </p:sp>
      <p:sp>
        <p:nvSpPr>
          <p:cNvPr id="10" name="Slide Number Placeholder 9"/>
          <p:cNvSpPr>
            <a:spLocks noGrp="1"/>
          </p:cNvSpPr>
          <p:nvPr>
            <p:ph type="sldNum" sz="quarter" idx="12"/>
          </p:nvPr>
        </p:nvSpPr>
        <p:spPr>
          <a:xfrm>
            <a:off x="11481873" y="6305550"/>
            <a:ext cx="609441" cy="476250"/>
          </a:xfrm>
          <a:prstGeom prst="rect">
            <a:avLst/>
          </a:prstGeom>
        </p:spPr>
        <p:txBody>
          <a:bodyPr/>
          <a:lstStyle>
            <a:extLst/>
          </a:lstStyle>
          <a:p>
            <a:fld id="{7DC1BBB0-96F0-4077-A278-0F3FB5C104D3}" type="slidenum">
              <a:rPr lang="en-IN" smtClean="0"/>
              <a:pPr/>
              <a:t>‹#›</a:t>
            </a:fld>
            <a:endParaRPr lang="en-IN"/>
          </a:p>
        </p:txBody>
      </p:sp>
    </p:spTree>
    <p:extLst>
      <p:ext uri="{BB962C8B-B14F-4D97-AF65-F5344CB8AC3E}">
        <p14:creationId xmlns:p14="http://schemas.microsoft.com/office/powerpoint/2010/main" val="407272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913645" y="274638"/>
            <a:ext cx="9994837" cy="1143000"/>
          </a:xfrm>
          <a:prstGeom prst="rect">
            <a:avLst/>
          </a:prstGeo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913645" y="1447800"/>
            <a:ext cx="9994837" cy="4800600"/>
          </a:xfrm>
          <a:prstGeom prst="rect">
            <a:avLst/>
          </a:prstGeo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73957" y="6305550"/>
            <a:ext cx="2844059" cy="476250"/>
          </a:xfrm>
          <a:prstGeom prst="rect">
            <a:avLst/>
          </a:prstGeom>
        </p:spPr>
        <p:txBody>
          <a:bodyPr/>
          <a:lstStyle>
            <a:extLst/>
          </a:lstStyle>
          <a:p>
            <a:fld id="{C2C6F8EA-316C-41DE-B9A4-EDCC3A85ED9A}" type="datetimeFigureOut">
              <a:rPr lang="en-US" smtClean="0"/>
              <a:pPr/>
              <a:t>5/22/2025</a:t>
            </a:fld>
            <a:endParaRPr lang="en-US"/>
          </a:p>
        </p:txBody>
      </p:sp>
      <p:sp>
        <p:nvSpPr>
          <p:cNvPr id="5" name="Footer Placeholder 4"/>
          <p:cNvSpPr>
            <a:spLocks noGrp="1"/>
          </p:cNvSpPr>
          <p:nvPr>
            <p:ph type="ftr" sz="quarter" idx="11"/>
          </p:nvPr>
        </p:nvSpPr>
        <p:spPr>
          <a:xfrm>
            <a:off x="7618015" y="6305550"/>
            <a:ext cx="3859795" cy="476250"/>
          </a:xfrm>
          <a:prstGeom prst="rect">
            <a:avLst/>
          </a:prstGeom>
        </p:spPr>
        <p:txBody>
          <a:bodyPr/>
          <a:lstStyle>
            <a:extLst/>
          </a:lstStyle>
          <a:p>
            <a:endParaRPr lang="en-IN"/>
          </a:p>
        </p:txBody>
      </p:sp>
      <p:sp>
        <p:nvSpPr>
          <p:cNvPr id="6" name="Slide Number Placeholder 5"/>
          <p:cNvSpPr>
            <a:spLocks noGrp="1"/>
          </p:cNvSpPr>
          <p:nvPr>
            <p:ph type="sldNum" sz="quarter" idx="12"/>
          </p:nvPr>
        </p:nvSpPr>
        <p:spPr>
          <a:xfrm>
            <a:off x="11481873" y="6305550"/>
            <a:ext cx="609441" cy="476250"/>
          </a:xfrm>
          <a:prstGeom prst="rect">
            <a:avLst/>
          </a:prstGeom>
        </p:spPr>
        <p:txBody>
          <a:bodyPr/>
          <a:lstStyle>
            <a:extLst/>
          </a:lstStyle>
          <a:p>
            <a:fld id="{7DC1BBB0-96F0-4077-A278-0F3FB5C104D3}" type="slidenum">
              <a:rPr lang="en-IN" smtClean="0"/>
              <a:pPr/>
              <a:t>‹#›</a:t>
            </a:fld>
            <a:endParaRPr lang="en-IN"/>
          </a:p>
        </p:txBody>
      </p:sp>
    </p:spTree>
    <p:extLst>
      <p:ext uri="{BB962C8B-B14F-4D97-AF65-F5344CB8AC3E}">
        <p14:creationId xmlns:p14="http://schemas.microsoft.com/office/powerpoint/2010/main" val="17499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1619" y="274640"/>
            <a:ext cx="2437765" cy="5851525"/>
          </a:xfrm>
          <a:prstGeom prst="rect">
            <a:avLst/>
          </a:prstGeo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3603" y="274642"/>
            <a:ext cx="7414869" cy="5851525"/>
          </a:xfrm>
          <a:prstGeom prst="rect">
            <a:avLst/>
          </a:prstGeo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73957" y="6305550"/>
            <a:ext cx="2844059" cy="476250"/>
          </a:xfrm>
          <a:prstGeom prst="rect">
            <a:avLst/>
          </a:prstGeom>
        </p:spPr>
        <p:txBody>
          <a:bodyPr/>
          <a:lstStyle>
            <a:extLst/>
          </a:lstStyle>
          <a:p>
            <a:fld id="{C2C6F8EA-316C-41DE-B9A4-EDCC3A85ED9A}" type="datetimeFigureOut">
              <a:rPr lang="en-US" smtClean="0"/>
              <a:pPr/>
              <a:t>5/22/2025</a:t>
            </a:fld>
            <a:endParaRPr lang="en-US"/>
          </a:p>
        </p:txBody>
      </p:sp>
      <p:sp>
        <p:nvSpPr>
          <p:cNvPr id="5" name="Footer Placeholder 4"/>
          <p:cNvSpPr>
            <a:spLocks noGrp="1"/>
          </p:cNvSpPr>
          <p:nvPr>
            <p:ph type="ftr" sz="quarter" idx="11"/>
          </p:nvPr>
        </p:nvSpPr>
        <p:spPr>
          <a:xfrm>
            <a:off x="7618015" y="6305550"/>
            <a:ext cx="3859795" cy="476250"/>
          </a:xfrm>
          <a:prstGeom prst="rect">
            <a:avLst/>
          </a:prstGeom>
        </p:spPr>
        <p:txBody>
          <a:bodyPr/>
          <a:lstStyle>
            <a:extLst/>
          </a:lstStyle>
          <a:p>
            <a:endParaRPr lang="en-IN"/>
          </a:p>
        </p:txBody>
      </p:sp>
      <p:sp>
        <p:nvSpPr>
          <p:cNvPr id="6" name="Slide Number Placeholder 5"/>
          <p:cNvSpPr>
            <a:spLocks noGrp="1"/>
          </p:cNvSpPr>
          <p:nvPr>
            <p:ph type="sldNum" sz="quarter" idx="12"/>
          </p:nvPr>
        </p:nvSpPr>
        <p:spPr>
          <a:xfrm>
            <a:off x="11481873" y="6305550"/>
            <a:ext cx="609441" cy="476250"/>
          </a:xfrm>
          <a:prstGeom prst="rect">
            <a:avLst/>
          </a:prstGeom>
        </p:spPr>
        <p:txBody>
          <a:bodyPr/>
          <a:lstStyle>
            <a:extLst/>
          </a:lstStyle>
          <a:p>
            <a:fld id="{7DC1BBB0-96F0-4077-A278-0F3FB5C104D3}" type="slidenum">
              <a:rPr lang="en-IN" smtClean="0"/>
              <a:pPr/>
              <a:t>‹#›</a:t>
            </a:fld>
            <a:endParaRPr lang="en-IN"/>
          </a:p>
        </p:txBody>
      </p:sp>
    </p:spTree>
    <p:extLst>
      <p:ext uri="{BB962C8B-B14F-4D97-AF65-F5344CB8AC3E}">
        <p14:creationId xmlns:p14="http://schemas.microsoft.com/office/powerpoint/2010/main" val="31943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13645" y="274638"/>
            <a:ext cx="9994837" cy="1143000"/>
          </a:xfrm>
          <a:prstGeom prst="rect">
            <a:avLst/>
          </a:prstGeo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1913645" y="1447800"/>
            <a:ext cx="9994837" cy="4800600"/>
          </a:xfrm>
          <a:prstGeom prst="rect">
            <a:avLst/>
          </a:prstGeo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73957" y="6305550"/>
            <a:ext cx="2844059" cy="476250"/>
          </a:xfrm>
          <a:prstGeom prst="rect">
            <a:avLst/>
          </a:prstGeom>
        </p:spPr>
        <p:txBody>
          <a:bodyPr/>
          <a:lstStyle>
            <a:extLst/>
          </a:lstStyle>
          <a:p>
            <a:fld id="{C2C6F8EA-316C-41DE-B9A4-EDCC3A85ED9A}" type="datetimeFigureOut">
              <a:rPr lang="en-US" smtClean="0"/>
              <a:pPr/>
              <a:t>5/22/2025</a:t>
            </a:fld>
            <a:endParaRPr lang="en-US"/>
          </a:p>
        </p:txBody>
      </p:sp>
      <p:sp>
        <p:nvSpPr>
          <p:cNvPr id="5" name="Footer Placeholder 4"/>
          <p:cNvSpPr>
            <a:spLocks noGrp="1"/>
          </p:cNvSpPr>
          <p:nvPr>
            <p:ph type="ftr" sz="quarter" idx="11"/>
          </p:nvPr>
        </p:nvSpPr>
        <p:spPr>
          <a:xfrm>
            <a:off x="7618015" y="6305550"/>
            <a:ext cx="3859795" cy="476250"/>
          </a:xfrm>
          <a:prstGeom prst="rect">
            <a:avLst/>
          </a:prstGeom>
        </p:spPr>
        <p:txBody>
          <a:bodyPr/>
          <a:lstStyle>
            <a:extLst/>
          </a:lstStyle>
          <a:p>
            <a:endParaRPr lang="en-IN"/>
          </a:p>
        </p:txBody>
      </p:sp>
      <p:sp>
        <p:nvSpPr>
          <p:cNvPr id="6" name="Slide Number Placeholder 5"/>
          <p:cNvSpPr>
            <a:spLocks noGrp="1"/>
          </p:cNvSpPr>
          <p:nvPr>
            <p:ph type="sldNum" sz="quarter" idx="12"/>
          </p:nvPr>
        </p:nvSpPr>
        <p:spPr>
          <a:xfrm>
            <a:off x="11481873" y="6305550"/>
            <a:ext cx="609441" cy="476250"/>
          </a:xfrm>
          <a:prstGeom prst="rect">
            <a:avLst/>
          </a:prstGeom>
        </p:spPr>
        <p:txBody>
          <a:bodyPr/>
          <a:lstStyle>
            <a:extLst/>
          </a:lstStyle>
          <a:p>
            <a:fld id="{7DC1BBB0-96F0-4077-A278-0F3FB5C104D3}" type="slidenum">
              <a:rPr lang="en-IN" smtClean="0"/>
              <a:pPr/>
              <a:t>‹#›</a:t>
            </a:fld>
            <a:endParaRPr lang="en-IN"/>
          </a:p>
        </p:txBody>
      </p:sp>
    </p:spTree>
    <p:extLst>
      <p:ext uri="{BB962C8B-B14F-4D97-AF65-F5344CB8AC3E}">
        <p14:creationId xmlns:p14="http://schemas.microsoft.com/office/powerpoint/2010/main" val="63998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guide id="2" pos="9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28324" y="2600325"/>
            <a:ext cx="8532178" cy="2286000"/>
          </a:xfrm>
          <a:prstGeom prst="rect">
            <a:avLst/>
          </a:prstGeo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828324" y="1066800"/>
            <a:ext cx="8532178" cy="1509712"/>
          </a:xfrm>
          <a:prstGeom prst="rect">
            <a:avLst/>
          </a:prstGeo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73957" y="6305550"/>
            <a:ext cx="2844059" cy="476250"/>
          </a:xfrm>
          <a:prstGeom prst="rect">
            <a:avLst/>
          </a:prstGeom>
        </p:spPr>
        <p:txBody>
          <a:bodyPr/>
          <a:lstStyle>
            <a:extLst/>
          </a:lstStyle>
          <a:p>
            <a:fld id="{C2C6F8EA-316C-41DE-B9A4-EDCC3A85ED9A}" type="datetimeFigureOut">
              <a:rPr lang="en-US" smtClean="0"/>
              <a:pPr/>
              <a:t>5/22/2025</a:t>
            </a:fld>
            <a:endParaRPr lang="en-US"/>
          </a:p>
        </p:txBody>
      </p:sp>
      <p:sp>
        <p:nvSpPr>
          <p:cNvPr id="5" name="Footer Placeholder 4"/>
          <p:cNvSpPr>
            <a:spLocks noGrp="1"/>
          </p:cNvSpPr>
          <p:nvPr>
            <p:ph type="ftr" sz="quarter" idx="11"/>
          </p:nvPr>
        </p:nvSpPr>
        <p:spPr>
          <a:xfrm>
            <a:off x="7618015" y="6305550"/>
            <a:ext cx="3859795" cy="476250"/>
          </a:xfrm>
          <a:prstGeom prst="rect">
            <a:avLst/>
          </a:prstGeom>
        </p:spPr>
        <p:txBody>
          <a:bodyPr/>
          <a:lstStyle>
            <a:extLst/>
          </a:lstStyle>
          <a:p>
            <a:endParaRPr lang="en-IN"/>
          </a:p>
        </p:txBody>
      </p:sp>
      <p:sp>
        <p:nvSpPr>
          <p:cNvPr id="6" name="Slide Number Placeholder 5"/>
          <p:cNvSpPr>
            <a:spLocks noGrp="1"/>
          </p:cNvSpPr>
          <p:nvPr>
            <p:ph type="sldNum" sz="quarter" idx="12"/>
          </p:nvPr>
        </p:nvSpPr>
        <p:spPr>
          <a:xfrm>
            <a:off x="11481873" y="6305550"/>
            <a:ext cx="609441" cy="476250"/>
          </a:xfrm>
          <a:prstGeom prst="rect">
            <a:avLst/>
          </a:prstGeom>
        </p:spPr>
        <p:txBody>
          <a:bodyPr/>
          <a:lstStyle>
            <a:extLst/>
          </a:lstStyle>
          <a:p>
            <a:fld id="{7DC1BBB0-96F0-4077-A278-0F3FB5C104D3}" type="slidenum">
              <a:rPr lang="en-IN" smtClean="0"/>
              <a:pPr/>
              <a:t>‹#›</a:t>
            </a:fld>
            <a:endParaRPr lang="en-IN"/>
          </a:p>
        </p:txBody>
      </p:sp>
    </p:spTree>
    <p:extLst>
      <p:ext uri="{BB962C8B-B14F-4D97-AF65-F5344CB8AC3E}">
        <p14:creationId xmlns:p14="http://schemas.microsoft.com/office/powerpoint/2010/main" val="406615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3645" y="274320"/>
            <a:ext cx="9994837" cy="1143000"/>
          </a:xfrm>
          <a:prstGeom prst="rect">
            <a:avLst/>
          </a:prstGeo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913646" y="1524000"/>
            <a:ext cx="4875530" cy="4663440"/>
          </a:xfrm>
          <a:prstGeom prst="rect">
            <a:avLst/>
          </a:prstGeo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2952" y="1524000"/>
            <a:ext cx="4875530" cy="4663440"/>
          </a:xfrm>
          <a:prstGeom prst="rect">
            <a:avLst/>
          </a:prstGeo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73957" y="6305550"/>
            <a:ext cx="2844059" cy="476250"/>
          </a:xfrm>
          <a:prstGeom prst="rect">
            <a:avLst/>
          </a:prstGeom>
        </p:spPr>
        <p:txBody>
          <a:bodyPr/>
          <a:lstStyle>
            <a:extLst/>
          </a:lstStyle>
          <a:p>
            <a:fld id="{C2C6F8EA-316C-41DE-B9A4-EDCC3A85ED9A}" type="datetimeFigureOut">
              <a:rPr lang="en-US" smtClean="0"/>
              <a:pPr/>
              <a:t>5/22/2025</a:t>
            </a:fld>
            <a:endParaRPr lang="en-US"/>
          </a:p>
        </p:txBody>
      </p:sp>
      <p:sp>
        <p:nvSpPr>
          <p:cNvPr id="6" name="Footer Placeholder 5"/>
          <p:cNvSpPr>
            <a:spLocks noGrp="1"/>
          </p:cNvSpPr>
          <p:nvPr>
            <p:ph type="ftr" sz="quarter" idx="11"/>
          </p:nvPr>
        </p:nvSpPr>
        <p:spPr>
          <a:xfrm>
            <a:off x="7618015" y="6305550"/>
            <a:ext cx="3859795" cy="476250"/>
          </a:xfrm>
          <a:prstGeom prst="rect">
            <a:avLst/>
          </a:prstGeom>
        </p:spPr>
        <p:txBody>
          <a:bodyPr/>
          <a:lstStyle>
            <a:extLst/>
          </a:lstStyle>
          <a:p>
            <a:endParaRPr lang="en-IN"/>
          </a:p>
        </p:txBody>
      </p:sp>
      <p:sp>
        <p:nvSpPr>
          <p:cNvPr id="7" name="Slide Number Placeholder 6"/>
          <p:cNvSpPr>
            <a:spLocks noGrp="1"/>
          </p:cNvSpPr>
          <p:nvPr>
            <p:ph type="sldNum" sz="quarter" idx="12"/>
          </p:nvPr>
        </p:nvSpPr>
        <p:spPr>
          <a:xfrm>
            <a:off x="11481873" y="6305550"/>
            <a:ext cx="609441" cy="476250"/>
          </a:xfrm>
          <a:prstGeom prst="rect">
            <a:avLst/>
          </a:prstGeom>
        </p:spPr>
        <p:txBody>
          <a:bodyPr/>
          <a:lstStyle>
            <a:extLst/>
          </a:lstStyle>
          <a:p>
            <a:fld id="{7DC1BBB0-96F0-4077-A278-0F3FB5C104D3}" type="slidenum">
              <a:rPr lang="en-IN" smtClean="0"/>
              <a:pPr/>
              <a:t>‹#›</a:t>
            </a:fld>
            <a:endParaRPr lang="en-IN"/>
          </a:p>
        </p:txBody>
      </p:sp>
    </p:spTree>
    <p:extLst>
      <p:ext uri="{BB962C8B-B14F-4D97-AF65-F5344CB8AC3E}">
        <p14:creationId xmlns:p14="http://schemas.microsoft.com/office/powerpoint/2010/main" val="307845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5160336"/>
            <a:ext cx="10969943" cy="1143000"/>
          </a:xfrm>
          <a:prstGeom prst="rect">
            <a:avLst/>
          </a:prstGeo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441" y="328278"/>
            <a:ext cx="5363083" cy="640080"/>
          </a:xfrm>
          <a:prstGeom prst="rect">
            <a:avLst/>
          </a:prstGeom>
          <a:noFill/>
          <a:ln w="10795">
            <a:solidFill>
              <a:schemeClr val="bg1"/>
            </a:solidFill>
            <a:miter lim="800000"/>
          </a:ln>
        </p:spPr>
        <p:txBody>
          <a:bodyPr anchor="ctr"/>
          <a:lstStyle>
            <a:lvl1pPr marL="64008" indent="0" algn="l">
              <a:lnSpc>
                <a:spcPct val="100000"/>
              </a:lnSpc>
              <a:spcBef>
                <a:spcPts val="100"/>
              </a:spcBef>
              <a:buNone/>
              <a:defRPr sz="1900" b="1">
                <a:solidFill>
                  <a:schemeClr val="accent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6301" y="328278"/>
            <a:ext cx="5363083" cy="640080"/>
          </a:xfrm>
          <a:prstGeom prst="rect">
            <a:avLst/>
          </a:prstGeom>
          <a:noFill/>
          <a:ln w="10795">
            <a:solidFill>
              <a:schemeClr val="bg1"/>
            </a:solidFill>
            <a:miter lim="800000"/>
          </a:ln>
        </p:spPr>
        <p:txBody>
          <a:bodyPr anchor="ctr"/>
          <a:lstStyle>
            <a:lvl1pPr marL="64008" indent="0" algn="l">
              <a:lnSpc>
                <a:spcPct val="100000"/>
              </a:lnSpc>
              <a:spcBef>
                <a:spcPts val="100"/>
              </a:spcBef>
              <a:buNone/>
              <a:defRPr sz="1900" b="1">
                <a:solidFill>
                  <a:schemeClr val="accent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441" y="969336"/>
            <a:ext cx="5363083" cy="4114800"/>
          </a:xfrm>
          <a:prstGeom prst="rect">
            <a:avLst/>
          </a:prstGeo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6301" y="969336"/>
            <a:ext cx="5363083" cy="4114800"/>
          </a:xfrm>
          <a:prstGeom prst="rect">
            <a:avLst/>
          </a:prstGeo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73957" y="6305550"/>
            <a:ext cx="2844059" cy="476250"/>
          </a:xfrm>
          <a:prstGeom prst="rect">
            <a:avLst/>
          </a:prstGeom>
        </p:spPr>
        <p:txBody>
          <a:bodyPr/>
          <a:lstStyle>
            <a:extLst/>
          </a:lstStyle>
          <a:p>
            <a:fld id="{C2C6F8EA-316C-41DE-B9A4-EDCC3A85ED9A}" type="datetimeFigureOut">
              <a:rPr lang="en-US" smtClean="0"/>
              <a:pPr/>
              <a:t>5/22/2025</a:t>
            </a:fld>
            <a:endParaRPr lang="en-US"/>
          </a:p>
        </p:txBody>
      </p:sp>
      <p:sp>
        <p:nvSpPr>
          <p:cNvPr id="8" name="Footer Placeholder 7"/>
          <p:cNvSpPr>
            <a:spLocks noGrp="1"/>
          </p:cNvSpPr>
          <p:nvPr>
            <p:ph type="ftr" sz="quarter" idx="11"/>
          </p:nvPr>
        </p:nvSpPr>
        <p:spPr>
          <a:xfrm>
            <a:off x="7618015" y="6305550"/>
            <a:ext cx="3859795" cy="476250"/>
          </a:xfrm>
          <a:prstGeom prst="rect">
            <a:avLst/>
          </a:prstGeom>
        </p:spPr>
        <p:txBody>
          <a:bodyPr/>
          <a:lstStyle>
            <a:extLst/>
          </a:lstStyle>
          <a:p>
            <a:endParaRPr lang="en-IN"/>
          </a:p>
        </p:txBody>
      </p:sp>
      <p:sp>
        <p:nvSpPr>
          <p:cNvPr id="9" name="Slide Number Placeholder 8"/>
          <p:cNvSpPr>
            <a:spLocks noGrp="1"/>
          </p:cNvSpPr>
          <p:nvPr>
            <p:ph type="sldNum" sz="quarter" idx="12"/>
          </p:nvPr>
        </p:nvSpPr>
        <p:spPr>
          <a:xfrm>
            <a:off x="11481873" y="6305550"/>
            <a:ext cx="609441" cy="476250"/>
          </a:xfrm>
          <a:prstGeom prst="rect">
            <a:avLst/>
          </a:prstGeom>
        </p:spPr>
        <p:txBody>
          <a:bodyPr/>
          <a:lstStyle>
            <a:extLst/>
          </a:lstStyle>
          <a:p>
            <a:fld id="{7DC1BBB0-96F0-4077-A278-0F3FB5C104D3}" type="slidenum">
              <a:rPr lang="en-IN" smtClean="0"/>
              <a:pPr/>
              <a:t>‹#›</a:t>
            </a:fld>
            <a:endParaRPr lang="en-IN"/>
          </a:p>
        </p:txBody>
      </p:sp>
    </p:spTree>
    <p:extLst>
      <p:ext uri="{BB962C8B-B14F-4D97-AF65-F5344CB8AC3E}">
        <p14:creationId xmlns:p14="http://schemas.microsoft.com/office/powerpoint/2010/main" val="23589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3645" y="274320"/>
            <a:ext cx="9994837" cy="1143000"/>
          </a:xfrm>
          <a:prstGeom prst="rect">
            <a:avLst/>
          </a:prstGeo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a:xfrm>
            <a:off x="4773957" y="6305550"/>
            <a:ext cx="2844059" cy="476250"/>
          </a:xfrm>
          <a:prstGeom prst="rect">
            <a:avLst/>
          </a:prstGeom>
        </p:spPr>
        <p:txBody>
          <a:bodyPr/>
          <a:lstStyle>
            <a:extLst/>
          </a:lstStyle>
          <a:p>
            <a:fld id="{C2C6F8EA-316C-41DE-B9A4-EDCC3A85ED9A}" type="datetimeFigureOut">
              <a:rPr lang="en-US" smtClean="0"/>
              <a:pPr/>
              <a:t>5/22/2025</a:t>
            </a:fld>
            <a:endParaRPr lang="en-US"/>
          </a:p>
        </p:txBody>
      </p:sp>
      <p:sp>
        <p:nvSpPr>
          <p:cNvPr id="4" name="Footer Placeholder 3"/>
          <p:cNvSpPr>
            <a:spLocks noGrp="1"/>
          </p:cNvSpPr>
          <p:nvPr>
            <p:ph type="ftr" sz="quarter" idx="11"/>
          </p:nvPr>
        </p:nvSpPr>
        <p:spPr>
          <a:xfrm>
            <a:off x="7618015" y="6305550"/>
            <a:ext cx="3859795" cy="476250"/>
          </a:xfrm>
          <a:prstGeom prst="rect">
            <a:avLst/>
          </a:prstGeom>
        </p:spPr>
        <p:txBody>
          <a:bodyPr/>
          <a:lstStyle>
            <a:extLst/>
          </a:lstStyle>
          <a:p>
            <a:endParaRPr lang="en-IN"/>
          </a:p>
        </p:txBody>
      </p:sp>
      <p:sp>
        <p:nvSpPr>
          <p:cNvPr id="5" name="Slide Number Placeholder 4"/>
          <p:cNvSpPr>
            <a:spLocks noGrp="1"/>
          </p:cNvSpPr>
          <p:nvPr>
            <p:ph type="sldNum" sz="quarter" idx="12"/>
          </p:nvPr>
        </p:nvSpPr>
        <p:spPr>
          <a:xfrm>
            <a:off x="11481873" y="6305550"/>
            <a:ext cx="609441" cy="476250"/>
          </a:xfrm>
          <a:prstGeom prst="rect">
            <a:avLst/>
          </a:prstGeom>
        </p:spPr>
        <p:txBody>
          <a:bodyPr/>
          <a:lstStyle>
            <a:extLst/>
          </a:lstStyle>
          <a:p>
            <a:fld id="{7DC1BBB0-96F0-4077-A278-0F3FB5C104D3}" type="slidenum">
              <a:rPr lang="en-IN" smtClean="0"/>
              <a:pPr/>
              <a:t>‹#›</a:t>
            </a:fld>
            <a:endParaRPr lang="en-IN"/>
          </a:p>
        </p:txBody>
      </p:sp>
    </p:spTree>
    <p:extLst>
      <p:ext uri="{BB962C8B-B14F-4D97-AF65-F5344CB8AC3E}">
        <p14:creationId xmlns:p14="http://schemas.microsoft.com/office/powerpoint/2010/main" val="86065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73957" y="6305550"/>
            <a:ext cx="2844059" cy="476250"/>
          </a:xfrm>
          <a:prstGeom prst="rect">
            <a:avLst/>
          </a:prstGeom>
        </p:spPr>
        <p:txBody>
          <a:bodyPr/>
          <a:lstStyle>
            <a:extLst/>
          </a:lstStyle>
          <a:p>
            <a:fld id="{C2C6F8EA-316C-41DE-B9A4-EDCC3A85ED9A}" type="datetimeFigureOut">
              <a:rPr lang="en-US" smtClean="0"/>
              <a:pPr/>
              <a:t>5/22/2025</a:t>
            </a:fld>
            <a:endParaRPr lang="en-US"/>
          </a:p>
        </p:txBody>
      </p:sp>
      <p:sp>
        <p:nvSpPr>
          <p:cNvPr id="3" name="Footer Placeholder 2"/>
          <p:cNvSpPr>
            <a:spLocks noGrp="1"/>
          </p:cNvSpPr>
          <p:nvPr>
            <p:ph type="ftr" sz="quarter" idx="11"/>
          </p:nvPr>
        </p:nvSpPr>
        <p:spPr>
          <a:xfrm>
            <a:off x="7618015" y="6305550"/>
            <a:ext cx="3859795" cy="476250"/>
          </a:xfrm>
          <a:prstGeom prst="rect">
            <a:avLst/>
          </a:prstGeom>
        </p:spPr>
        <p:txBody>
          <a:bodyPr/>
          <a:lstStyle>
            <a:extLst/>
          </a:lstStyle>
          <a:p>
            <a:endParaRPr lang="en-IN"/>
          </a:p>
        </p:txBody>
      </p:sp>
      <p:sp>
        <p:nvSpPr>
          <p:cNvPr id="4" name="Slide Number Placeholder 3"/>
          <p:cNvSpPr>
            <a:spLocks noGrp="1"/>
          </p:cNvSpPr>
          <p:nvPr>
            <p:ph type="sldNum" sz="quarter" idx="12"/>
          </p:nvPr>
        </p:nvSpPr>
        <p:spPr>
          <a:xfrm>
            <a:off x="11481873" y="6305550"/>
            <a:ext cx="609441" cy="476250"/>
          </a:xfrm>
          <a:prstGeom prst="rect">
            <a:avLst/>
          </a:prstGeom>
        </p:spPr>
        <p:txBody>
          <a:bodyPr/>
          <a:lstStyle>
            <a:extLst/>
          </a:lstStyle>
          <a:p>
            <a:fld id="{7DC1BBB0-96F0-4077-A278-0F3FB5C104D3}" type="slidenum">
              <a:rPr lang="en-IN" smtClean="0"/>
              <a:pPr/>
              <a:t>‹#›</a:t>
            </a:fld>
            <a:endParaRPr lang="en-IN"/>
          </a:p>
        </p:txBody>
      </p:sp>
    </p:spTree>
    <p:extLst>
      <p:ext uri="{BB962C8B-B14F-4D97-AF65-F5344CB8AC3E}">
        <p14:creationId xmlns:p14="http://schemas.microsoft.com/office/powerpoint/2010/main" val="86097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16778"/>
            <a:ext cx="5078677" cy="1162050"/>
          </a:xfrm>
          <a:prstGeom prst="rect">
            <a:avLst/>
          </a:prstGeo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441" y="1406964"/>
            <a:ext cx="5078677" cy="698500"/>
          </a:xfrm>
          <a:prstGeom prst="rect">
            <a:avLst/>
          </a:prstGeo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441" y="2133602"/>
            <a:ext cx="10868369" cy="3992563"/>
          </a:xfrm>
          <a:prstGeom prst="rect">
            <a:avLst/>
          </a:prstGeo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73957" y="6305550"/>
            <a:ext cx="2844059" cy="476250"/>
          </a:xfrm>
          <a:prstGeom prst="rect">
            <a:avLst/>
          </a:prstGeom>
        </p:spPr>
        <p:txBody>
          <a:bodyPr/>
          <a:lstStyle>
            <a:extLst/>
          </a:lstStyle>
          <a:p>
            <a:fld id="{C2C6F8EA-316C-41DE-B9A4-EDCC3A85ED9A}" type="datetimeFigureOut">
              <a:rPr lang="en-US" smtClean="0"/>
              <a:pPr/>
              <a:t>5/22/2025</a:t>
            </a:fld>
            <a:endParaRPr lang="en-US"/>
          </a:p>
        </p:txBody>
      </p:sp>
      <p:sp>
        <p:nvSpPr>
          <p:cNvPr id="6" name="Footer Placeholder 5"/>
          <p:cNvSpPr>
            <a:spLocks noGrp="1"/>
          </p:cNvSpPr>
          <p:nvPr>
            <p:ph type="ftr" sz="quarter" idx="11"/>
          </p:nvPr>
        </p:nvSpPr>
        <p:spPr>
          <a:xfrm>
            <a:off x="7618015" y="6305550"/>
            <a:ext cx="3859795" cy="476250"/>
          </a:xfrm>
          <a:prstGeom prst="rect">
            <a:avLst/>
          </a:prstGeom>
        </p:spPr>
        <p:txBody>
          <a:bodyPr/>
          <a:lstStyle>
            <a:extLst/>
          </a:lstStyle>
          <a:p>
            <a:endParaRPr lang="en-IN"/>
          </a:p>
        </p:txBody>
      </p:sp>
      <p:sp>
        <p:nvSpPr>
          <p:cNvPr id="7" name="Slide Number Placeholder 6"/>
          <p:cNvSpPr>
            <a:spLocks noGrp="1"/>
          </p:cNvSpPr>
          <p:nvPr>
            <p:ph type="sldNum" sz="quarter" idx="12"/>
          </p:nvPr>
        </p:nvSpPr>
        <p:spPr>
          <a:xfrm>
            <a:off x="11481873" y="6305550"/>
            <a:ext cx="609441" cy="476250"/>
          </a:xfrm>
          <a:prstGeom prst="rect">
            <a:avLst/>
          </a:prstGeom>
        </p:spPr>
        <p:txBody>
          <a:bodyPr/>
          <a:lstStyle>
            <a:extLst/>
          </a:lstStyle>
          <a:p>
            <a:fld id="{7DC1BBB0-96F0-4077-A278-0F3FB5C104D3}" type="slidenum">
              <a:rPr lang="en-IN" smtClean="0"/>
              <a:pPr/>
              <a:t>‹#›</a:t>
            </a:fld>
            <a:endParaRPr lang="en-IN"/>
          </a:p>
        </p:txBody>
      </p:sp>
    </p:spTree>
    <p:extLst>
      <p:ext uri="{BB962C8B-B14F-4D97-AF65-F5344CB8AC3E}">
        <p14:creationId xmlns:p14="http://schemas.microsoft.com/office/powerpoint/2010/main" val="54254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47151" y="1066800"/>
            <a:ext cx="3656648" cy="1981200"/>
          </a:xfrm>
          <a:prstGeom prst="rect">
            <a:avLst/>
          </a:prstGeo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a:xfrm>
            <a:off x="4773957" y="6305550"/>
            <a:ext cx="2844059" cy="476250"/>
          </a:xfrm>
          <a:prstGeom prst="rect">
            <a:avLst/>
          </a:prstGeom>
        </p:spPr>
        <p:txBody>
          <a:bodyPr/>
          <a:lstStyle>
            <a:extLst/>
          </a:lstStyle>
          <a:p>
            <a:fld id="{C2C6F8EA-316C-41DE-B9A4-EDCC3A85ED9A}" type="datetimeFigureOut">
              <a:rPr lang="en-US" smtClean="0"/>
              <a:pPr/>
              <a:t>5/22/2025</a:t>
            </a:fld>
            <a:endParaRPr lang="en-US"/>
          </a:p>
        </p:txBody>
      </p:sp>
      <p:sp>
        <p:nvSpPr>
          <p:cNvPr id="6" name="Footer Placeholder 5"/>
          <p:cNvSpPr>
            <a:spLocks noGrp="1"/>
          </p:cNvSpPr>
          <p:nvPr>
            <p:ph type="ftr" sz="quarter" idx="11"/>
          </p:nvPr>
        </p:nvSpPr>
        <p:spPr>
          <a:xfrm>
            <a:off x="7618015" y="6305550"/>
            <a:ext cx="3859795" cy="476250"/>
          </a:xfrm>
          <a:prstGeom prst="rect">
            <a:avLst/>
          </a:prstGeom>
        </p:spPr>
        <p:txBody>
          <a:bodyPr/>
          <a:lstStyle>
            <a:extLst/>
          </a:lstStyle>
          <a:p>
            <a:endParaRPr lang="en-IN"/>
          </a:p>
        </p:txBody>
      </p:sp>
      <p:sp>
        <p:nvSpPr>
          <p:cNvPr id="7" name="Slide Number Placeholder 6"/>
          <p:cNvSpPr>
            <a:spLocks noGrp="1"/>
          </p:cNvSpPr>
          <p:nvPr>
            <p:ph type="sldNum" sz="quarter" idx="12"/>
          </p:nvPr>
        </p:nvSpPr>
        <p:spPr>
          <a:xfrm>
            <a:off x="11481873" y="6305550"/>
            <a:ext cx="609441" cy="476250"/>
          </a:xfrm>
          <a:prstGeom prst="rect">
            <a:avLst/>
          </a:prstGeom>
        </p:spPr>
        <p:txBody>
          <a:bodyPr/>
          <a:lstStyle>
            <a:extLst/>
          </a:lstStyle>
          <a:p>
            <a:fld id="{7DC1BBB0-96F0-4077-A278-0F3FB5C104D3}" type="slidenum">
              <a:rPr lang="en-IN" smtClean="0"/>
              <a:pPr/>
              <a:t>‹#›</a:t>
            </a:fld>
            <a:endParaRPr lang="en-IN"/>
          </a:p>
        </p:txBody>
      </p:sp>
      <p:sp>
        <p:nvSpPr>
          <p:cNvPr id="8" name="Rectangle 7"/>
          <p:cNvSpPr/>
          <p:nvPr/>
        </p:nvSpPr>
        <p:spPr>
          <a:xfrm>
            <a:off x="1015735" y="1066800"/>
            <a:ext cx="6094413"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309" y="1143005"/>
            <a:ext cx="5891265" cy="3514531"/>
          </a:xfrm>
          <a:prstGeom prst="roundRect">
            <a:avLst>
              <a:gd name="adj" fmla="val 783"/>
            </a:avLst>
          </a:prstGeom>
          <a:solidFill>
            <a:schemeClr val="bg2"/>
          </a:solidFill>
          <a:ln w="127000">
            <a:noFill/>
            <a:miter lim="800000"/>
          </a:ln>
          <a:effectLst/>
        </p:spPr>
        <p:txBody>
          <a:bodyPr lIns="91440" tIns="274320"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528829" y="954341"/>
            <a:ext cx="91416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sp>
        <p:nvSpPr>
          <p:cNvPr id="10" name="Flowchart: Process 9"/>
          <p:cNvSpPr/>
          <p:nvPr/>
        </p:nvSpPr>
        <p:spPr>
          <a:xfrm rot="2103354" flipH="1">
            <a:off x="6669818" y="936786"/>
            <a:ext cx="865407"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dirty="0"/>
          </a:p>
        </p:txBody>
      </p:sp>
      <p:sp>
        <p:nvSpPr>
          <p:cNvPr id="4" name="Text Placeholder 3"/>
          <p:cNvSpPr>
            <a:spLocks noGrp="1"/>
          </p:cNvSpPr>
          <p:nvPr>
            <p:ph type="body" sz="half" idx="2"/>
          </p:nvPr>
        </p:nvSpPr>
        <p:spPr>
          <a:xfrm>
            <a:off x="1117309" y="4800600"/>
            <a:ext cx="5891265" cy="762000"/>
          </a:xfrm>
          <a:prstGeom prst="rect">
            <a:avLst/>
          </a:prstGeo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363675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2"/>
      </p:bgRef>
    </p:bg>
    <p:spTree>
      <p:nvGrpSpPr>
        <p:cNvPr id="1" name=""/>
        <p:cNvGrpSpPr/>
        <p:nvPr/>
      </p:nvGrpSpPr>
      <p:grpSpPr>
        <a:xfrm>
          <a:off x="0" y="0"/>
          <a:ext cx="0" cy="0"/>
          <a:chOff x="0" y="0"/>
          <a:chExt cx="0" cy="0"/>
        </a:xfrm>
      </p:grpSpPr>
      <p:grpSp>
        <p:nvGrpSpPr>
          <p:cNvPr id="2" name="Group 5"/>
          <p:cNvGrpSpPr/>
          <p:nvPr/>
        </p:nvGrpSpPr>
        <p:grpSpPr>
          <a:xfrm>
            <a:off x="7146" y="-54"/>
            <a:ext cx="12185778" cy="6858054"/>
            <a:chOff x="7148" y="-54"/>
            <a:chExt cx="12188952" cy="6858054"/>
          </a:xfrm>
        </p:grpSpPr>
        <p:sp>
          <p:nvSpPr>
            <p:cNvPr id="4" name="Rectangle 3"/>
            <p:cNvSpPr/>
            <p:nvPr/>
          </p:nvSpPr>
          <p:spPr>
            <a:xfrm>
              <a:off x="7148" y="0"/>
              <a:ext cx="12188952"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bwMode="invGray">
            <a:xfrm>
              <a:off x="1473566" y="-54"/>
              <a:ext cx="96070" cy="6858054"/>
            </a:xfrm>
            <a:prstGeom prst="rect">
              <a:avLst/>
            </a:prstGeom>
            <a:solidFill>
              <a:schemeClr val="bg2">
                <a:lumMod val="10000"/>
              </a:schemeClr>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sz="1800"/>
            </a:p>
          </p:txBody>
        </p:sp>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48" y="0"/>
              <a:ext cx="1495425" cy="6858000"/>
            </a:xfrm>
            <a:prstGeom prst="rect">
              <a:avLst/>
            </a:prstGeom>
          </p:spPr>
        </p:pic>
      </p:grpSp>
      <p:sp>
        <p:nvSpPr>
          <p:cNvPr id="16" name="Title Placeholder 4"/>
          <p:cNvSpPr>
            <a:spLocks noGrp="1"/>
          </p:cNvSpPr>
          <p:nvPr>
            <p:ph type="title"/>
          </p:nvPr>
        </p:nvSpPr>
        <p:spPr>
          <a:xfrm>
            <a:off x="1913645" y="274638"/>
            <a:ext cx="9994837" cy="1143000"/>
          </a:xfrm>
          <a:prstGeom prst="rect">
            <a:avLst/>
          </a:prstGeom>
        </p:spPr>
        <p:txBody>
          <a:bodyPr anchor="ctr">
            <a:normAutofit/>
          </a:bodyPr>
          <a:lstStyle>
            <a:extLst/>
          </a:lstStyle>
          <a:p>
            <a:r>
              <a:rPr kumimoji="0" lang="en-US" smtClean="0"/>
              <a:t>Click to edit Master title style</a:t>
            </a:r>
            <a:endParaRPr kumimoji="0" lang="en-US" dirty="0"/>
          </a:p>
        </p:txBody>
      </p:sp>
      <p:sp>
        <p:nvSpPr>
          <p:cNvPr id="17" name="Text Placeholder 8"/>
          <p:cNvSpPr>
            <a:spLocks noGrp="1"/>
          </p:cNvSpPr>
          <p:nvPr>
            <p:ph type="body" idx="1"/>
          </p:nvPr>
        </p:nvSpPr>
        <p:spPr>
          <a:xfrm>
            <a:off x="1913645" y="1447800"/>
            <a:ext cx="9994837"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18" name="Date Placeholder 23"/>
          <p:cNvSpPr>
            <a:spLocks noGrp="1"/>
          </p:cNvSpPr>
          <p:nvPr>
            <p:ph type="dt" sz="half" idx="2"/>
          </p:nvPr>
        </p:nvSpPr>
        <p:spPr>
          <a:xfrm>
            <a:off x="4773957" y="6305550"/>
            <a:ext cx="2844059" cy="476250"/>
          </a:xfrm>
          <a:prstGeom prst="rect">
            <a:avLst/>
          </a:prstGeom>
        </p:spPr>
        <p:txBody>
          <a:bodyPr anchor="b"/>
          <a:lstStyle>
            <a:lvl1pPr algn="r" eaLnBrk="1" latinLnBrk="0" hangingPunct="1">
              <a:defRPr kumimoji="0" sz="1200">
                <a:solidFill>
                  <a:schemeClr val="tx2"/>
                </a:solidFill>
              </a:defRPr>
            </a:lvl1pPr>
            <a:extLst/>
          </a:lstStyle>
          <a:p>
            <a:fld id="{C2C6F8EA-316C-41DE-B9A4-EDCC3A85ED9A}" type="datetimeFigureOut">
              <a:rPr lang="en-US" smtClean="0"/>
              <a:pPr/>
              <a:t>5/22/2025</a:t>
            </a:fld>
            <a:endParaRPr lang="en-US"/>
          </a:p>
        </p:txBody>
      </p:sp>
      <p:sp>
        <p:nvSpPr>
          <p:cNvPr id="19" name="Footer Placeholder 9"/>
          <p:cNvSpPr>
            <a:spLocks noGrp="1"/>
          </p:cNvSpPr>
          <p:nvPr>
            <p:ph type="ftr" sz="quarter" idx="3"/>
          </p:nvPr>
        </p:nvSpPr>
        <p:spPr>
          <a:xfrm>
            <a:off x="7618015" y="6305550"/>
            <a:ext cx="3859795" cy="476250"/>
          </a:xfrm>
          <a:prstGeom prst="rect">
            <a:avLst/>
          </a:prstGeom>
        </p:spPr>
        <p:txBody>
          <a:bodyPr anchor="b"/>
          <a:lstStyle>
            <a:lvl1pPr eaLnBrk="1" latinLnBrk="0" hangingPunct="1">
              <a:defRPr kumimoji="0" sz="1200">
                <a:solidFill>
                  <a:schemeClr val="tx2"/>
                </a:solidFill>
                <a:effectLst/>
              </a:defRPr>
            </a:lvl1pPr>
            <a:extLst/>
          </a:lstStyle>
          <a:p>
            <a:endParaRPr lang="en-IN"/>
          </a:p>
        </p:txBody>
      </p:sp>
      <p:sp>
        <p:nvSpPr>
          <p:cNvPr id="20" name="Slide Number Placeholder 21"/>
          <p:cNvSpPr>
            <a:spLocks noGrp="1"/>
          </p:cNvSpPr>
          <p:nvPr>
            <p:ph type="sldNum" sz="quarter" idx="4"/>
          </p:nvPr>
        </p:nvSpPr>
        <p:spPr>
          <a:xfrm>
            <a:off x="11481873" y="6305550"/>
            <a:ext cx="609441" cy="476250"/>
          </a:xfrm>
          <a:prstGeom prst="rect">
            <a:avLst/>
          </a:prstGeom>
        </p:spPr>
        <p:txBody>
          <a:bodyPr anchor="b"/>
          <a:lstStyle>
            <a:lvl1pPr algn="ctr" eaLnBrk="1" latinLnBrk="0" hangingPunct="1">
              <a:defRPr kumimoji="0" sz="1200">
                <a:solidFill>
                  <a:schemeClr val="tx2"/>
                </a:solidFill>
                <a:effectLst/>
              </a:defRPr>
            </a:lvl1pPr>
            <a:extLst/>
          </a:lstStyle>
          <a:p>
            <a:fld id="{7DC1BBB0-96F0-4077-A278-0F3FB5C104D3}" type="slidenum">
              <a:rPr lang="en-IN" smtClean="0"/>
              <a:pPr/>
              <a:t>‹#›</a:t>
            </a:fld>
            <a:endParaRPr lang="en-IN"/>
          </a:p>
        </p:txBody>
      </p:sp>
    </p:spTree>
    <p:extLst>
      <p:ext uri="{BB962C8B-B14F-4D97-AF65-F5344CB8AC3E}">
        <p14:creationId xmlns:p14="http://schemas.microsoft.com/office/powerpoint/2010/main" val="1260038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rtl="0" eaLnBrk="1" latinLnBrk="0" hangingPunct="1">
        <a:spcBef>
          <a:spcPct val="0"/>
        </a:spcBef>
        <a:buNone/>
        <a:defRPr kumimoji="0" sz="4300" b="1" kern="1200">
          <a:solidFill>
            <a:schemeClr val="accent2"/>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2"/>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2"/>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2"/>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2"/>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2"/>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7512" userDrawn="1">
          <p15:clr>
            <a:srgbClr val="F26B43"/>
          </p15:clr>
        </p15:guide>
        <p15:guide id="3" pos="1176" userDrawn="1">
          <p15:clr>
            <a:srgbClr val="F26B43"/>
          </p15:clr>
        </p15:guide>
        <p15:guide id="4" orient="horz" pos="3936" userDrawn="1">
          <p15:clr>
            <a:srgbClr val="F26B43"/>
          </p15:clr>
        </p15:guide>
        <p15:guide id="5" orient="horz" pos="888" userDrawn="1">
          <p15:clr>
            <a:srgbClr val="F26B43"/>
          </p15:clr>
        </p15:guide>
        <p15:guide id="6"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291" y="1643050"/>
            <a:ext cx="12188825" cy="1472184"/>
          </a:xfrm>
        </p:spPr>
        <p:txBody>
          <a:bodyPr>
            <a:noAutofit/>
          </a:bodyPr>
          <a:lstStyle/>
          <a:p>
            <a:r>
              <a:rPr lang="en-US" sz="5400" dirty="0" smtClean="0"/>
              <a:t>Product Line Decisions &amp; </a:t>
            </a:r>
            <a:br>
              <a:rPr lang="en-US" sz="5400" dirty="0" smtClean="0"/>
            </a:br>
            <a:r>
              <a:rPr lang="en-US" sz="5400" dirty="0" smtClean="0"/>
              <a:t>Product Life cycle</a:t>
            </a:r>
            <a:endParaRPr lang="en-US" sz="5400" dirty="0"/>
          </a:p>
        </p:txBody>
      </p:sp>
      <p:sp>
        <p:nvSpPr>
          <p:cNvPr id="3" name="Subtitle 2"/>
          <p:cNvSpPr>
            <a:spLocks noGrp="1"/>
          </p:cNvSpPr>
          <p:nvPr>
            <p:ph type="subTitle" idx="1"/>
          </p:nvPr>
        </p:nvSpPr>
        <p:spPr>
          <a:xfrm>
            <a:off x="189757" y="3105160"/>
            <a:ext cx="11449272" cy="1752600"/>
          </a:xfrm>
        </p:spPr>
        <p:txBody>
          <a:bodyPr>
            <a:normAutofit/>
          </a:bodyPr>
          <a:lstStyle/>
          <a:p>
            <a:pPr algn="r"/>
            <a:endParaRPr lang="en-US" sz="3200" dirty="0" smtClean="0"/>
          </a:p>
          <a:p>
            <a:pPr algn="r"/>
            <a:r>
              <a:rPr lang="en-US" sz="3200" dirty="0" smtClean="0"/>
              <a:t>.</a:t>
            </a:r>
            <a:endParaRPr lang="en-US" sz="3200"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smtClean="0">
                <a:solidFill>
                  <a:srgbClr val="FF0000"/>
                </a:solidFill>
              </a:rPr>
              <a:t>(Where to Launch)</a:t>
            </a:r>
            <a:endParaRPr lang="en-IN" dirty="0" smtClean="0">
              <a:solidFill>
                <a:srgbClr val="FF0000"/>
              </a:solidFill>
            </a:endParaRPr>
          </a:p>
        </p:txBody>
      </p:sp>
      <p:sp>
        <p:nvSpPr>
          <p:cNvPr id="3" name="Content Placeholder 2"/>
          <p:cNvSpPr>
            <a:spLocks noGrp="1"/>
          </p:cNvSpPr>
          <p:nvPr>
            <p:ph sz="quarter" idx="1"/>
          </p:nvPr>
        </p:nvSpPr>
        <p:spPr>
          <a:xfrm>
            <a:off x="1557908" y="1527175"/>
            <a:ext cx="10180185" cy="4572000"/>
          </a:xfrm>
        </p:spPr>
        <p:txBody>
          <a:bodyPr>
            <a:normAutofit lnSpcReduction="10000"/>
          </a:bodyPr>
          <a:lstStyle/>
          <a:p>
            <a:pPr marL="571500" indent="-571500" algn="just" eaLnBrk="1" fontAlgn="auto" hangingPunct="1">
              <a:spcAft>
                <a:spcPts val="0"/>
              </a:spcAft>
              <a:buFont typeface="+mj-lt"/>
              <a:buAutoNum type="arabicPeriod"/>
              <a:defRPr/>
            </a:pPr>
            <a:r>
              <a:rPr lang="en-IN" b="1" dirty="0" smtClean="0"/>
              <a:t>Local products - seen as only suitable in one single market. </a:t>
            </a:r>
          </a:p>
          <a:p>
            <a:pPr marL="571500" indent="-571500" algn="just" eaLnBrk="1" fontAlgn="auto" hangingPunct="1">
              <a:spcAft>
                <a:spcPts val="0"/>
              </a:spcAft>
              <a:buFont typeface="+mj-lt"/>
              <a:buAutoNum type="arabicPeriod"/>
              <a:defRPr/>
            </a:pPr>
            <a:r>
              <a:rPr lang="en-IN" b="1" dirty="0" smtClean="0"/>
              <a:t>International products - seen as having extension potential into other markets. </a:t>
            </a:r>
          </a:p>
          <a:p>
            <a:pPr marL="514350" indent="-514350" algn="just" eaLnBrk="1" fontAlgn="auto" hangingPunct="1">
              <a:spcAft>
                <a:spcPts val="0"/>
              </a:spcAft>
              <a:buFont typeface="+mj-lt"/>
              <a:buAutoNum type="arabicPeriod"/>
              <a:defRPr/>
            </a:pPr>
            <a:r>
              <a:rPr lang="en-IN" b="1" dirty="0" smtClean="0"/>
              <a:t>Multinational products - products adapted to the         perceived unique characteristics of national markets. </a:t>
            </a:r>
          </a:p>
          <a:p>
            <a:pPr marL="514350" indent="-514350" algn="just" eaLnBrk="1" fontAlgn="auto" hangingPunct="1">
              <a:spcAft>
                <a:spcPts val="0"/>
              </a:spcAft>
              <a:buFont typeface="+mj-lt"/>
              <a:buAutoNum type="arabicPeriod"/>
              <a:defRPr/>
            </a:pPr>
            <a:r>
              <a:rPr lang="en-IN" b="1" dirty="0" smtClean="0"/>
              <a:t>Global products - products designed to meet global segments. </a:t>
            </a:r>
          </a:p>
          <a:p>
            <a:pPr marL="514350" indent="-514350" eaLnBrk="1" fontAlgn="auto" hangingPunct="1">
              <a:spcAft>
                <a:spcPts val="0"/>
              </a:spcAft>
              <a:buFont typeface="+mj-lt"/>
              <a:buAutoNum type="arabicPeriod"/>
              <a:defRPr/>
            </a:pPr>
            <a:endParaRPr lang="en-IN" dirty="0"/>
          </a:p>
        </p:txBody>
      </p:sp>
    </p:spTree>
    <p:extLst>
      <p:ext uri="{BB962C8B-B14F-4D97-AF65-F5344CB8AC3E}">
        <p14:creationId xmlns:p14="http://schemas.microsoft.com/office/powerpoint/2010/main" val="88783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2"/>
          <p:cNvSpPr>
            <a:spLocks noGrp="1"/>
          </p:cNvSpPr>
          <p:nvPr>
            <p:ph type="sldNum" sz="quarter" idx="12"/>
          </p:nvPr>
        </p:nvSpPr>
        <p:spPr>
          <a:xfrm>
            <a:off x="7719590" y="6405564"/>
            <a:ext cx="4058709" cy="365125"/>
          </a:xfrm>
        </p:spPr>
        <p:txBody>
          <a:bodyPr/>
          <a:lstStyle/>
          <a:p>
            <a:pPr algn="r">
              <a:defRPr/>
            </a:pPr>
            <a:fld id="{671DD0BB-B78C-48F9-B1D6-559F7E270137}" type="slidenum">
              <a:rPr lang="en-CA" sz="1400">
                <a:solidFill>
                  <a:srgbClr val="FFFFFF"/>
                </a:solidFill>
              </a:rPr>
              <a:pPr algn="r">
                <a:defRPr/>
              </a:pPr>
              <a:t>11</a:t>
            </a:fld>
            <a:endParaRPr lang="en-CA" sz="1400">
              <a:solidFill>
                <a:srgbClr val="FFFFFF"/>
              </a:solidFill>
            </a:endParaRPr>
          </a:p>
        </p:txBody>
      </p:sp>
      <p:sp>
        <p:nvSpPr>
          <p:cNvPr id="19459" name="Rectangle 2"/>
          <p:cNvSpPr>
            <a:spLocks noGrp="1" noChangeArrowheads="1"/>
          </p:cNvSpPr>
          <p:nvPr>
            <p:ph type="title"/>
          </p:nvPr>
        </p:nvSpPr>
        <p:spPr>
          <a:xfrm>
            <a:off x="727944" y="304800"/>
            <a:ext cx="10140425" cy="685800"/>
          </a:xfrm>
        </p:spPr>
        <p:txBody>
          <a:bodyPr/>
          <a:lstStyle/>
          <a:p>
            <a:r>
              <a:rPr lang="en-US" sz="3200" b="1" smtClean="0">
                <a:latin typeface="Tahoma" pitchFamily="34" charset="0"/>
                <a:cs typeface="Tahoma" pitchFamily="34" charset="0"/>
              </a:rPr>
              <a:t>Product Items, Lines, and Mixes</a:t>
            </a:r>
          </a:p>
        </p:txBody>
      </p:sp>
      <p:grpSp>
        <p:nvGrpSpPr>
          <p:cNvPr id="19460" name="Group 3"/>
          <p:cNvGrpSpPr>
            <a:grpSpLocks/>
          </p:cNvGrpSpPr>
          <p:nvPr/>
        </p:nvGrpSpPr>
        <p:grpSpPr bwMode="auto">
          <a:xfrm>
            <a:off x="406294" y="1524000"/>
            <a:ext cx="11274663" cy="4648200"/>
            <a:chOff x="192" y="960"/>
            <a:chExt cx="5328" cy="2928"/>
          </a:xfrm>
        </p:grpSpPr>
        <p:grpSp>
          <p:nvGrpSpPr>
            <p:cNvPr id="19461" name="Group 4"/>
            <p:cNvGrpSpPr>
              <a:grpSpLocks/>
            </p:cNvGrpSpPr>
            <p:nvPr/>
          </p:nvGrpSpPr>
          <p:grpSpPr bwMode="auto">
            <a:xfrm>
              <a:off x="192" y="960"/>
              <a:ext cx="5328" cy="2928"/>
              <a:chOff x="192" y="960"/>
              <a:chExt cx="5328" cy="2928"/>
            </a:xfrm>
          </p:grpSpPr>
          <p:grpSp>
            <p:nvGrpSpPr>
              <p:cNvPr id="19466" name="Group 5"/>
              <p:cNvGrpSpPr>
                <a:grpSpLocks/>
              </p:cNvGrpSpPr>
              <p:nvPr/>
            </p:nvGrpSpPr>
            <p:grpSpPr bwMode="auto">
              <a:xfrm>
                <a:off x="192" y="960"/>
                <a:ext cx="1632" cy="2928"/>
                <a:chOff x="192" y="1104"/>
                <a:chExt cx="1442" cy="2592"/>
              </a:xfrm>
            </p:grpSpPr>
            <p:sp>
              <p:nvSpPr>
                <p:cNvPr id="723974" name="Rectangle 6"/>
                <p:cNvSpPr>
                  <a:spLocks noChangeArrowheads="1"/>
                </p:cNvSpPr>
                <p:nvPr/>
              </p:nvSpPr>
              <p:spPr bwMode="auto">
                <a:xfrm>
                  <a:off x="192" y="1104"/>
                  <a:ext cx="1442" cy="856"/>
                </a:xfrm>
                <a:prstGeom prst="rect">
                  <a:avLst/>
                </a:prstGeom>
                <a:solidFill>
                  <a:srgbClr val="FCB2D3"/>
                </a:solidFill>
                <a:ln w="12700">
                  <a:solidFill>
                    <a:srgbClr val="000000"/>
                  </a:solidFill>
                  <a:miter lim="800000"/>
                  <a:headEnd/>
                  <a:tailEnd/>
                </a:ln>
                <a:effectLst>
                  <a:outerShdw dist="71842" dir="2700000" algn="ctr" rotWithShape="0">
                    <a:schemeClr val="bg2"/>
                  </a:outerShdw>
                </a:effectLst>
              </p:spPr>
              <p:txBody>
                <a:bodyPr wrap="none" lIns="90488" tIns="44450" rIns="90488" bIns="44450" anchor="ctr" anchorCtr="1"/>
                <a:lstStyle/>
                <a:p>
                  <a:pPr algn="ctr">
                    <a:lnSpc>
                      <a:spcPct val="90000"/>
                    </a:lnSpc>
                    <a:defRPr/>
                  </a:pPr>
                  <a:r>
                    <a:rPr lang="en-US" b="1">
                      <a:solidFill>
                        <a:srgbClr val="000000"/>
                      </a:solidFill>
                      <a:latin typeface="Arial" pitchFamily="34" charset="0"/>
                    </a:rPr>
                    <a:t>Product Item</a:t>
                  </a:r>
                </a:p>
              </p:txBody>
            </p:sp>
            <p:sp>
              <p:nvSpPr>
                <p:cNvPr id="723975" name="Rectangle 7"/>
                <p:cNvSpPr>
                  <a:spLocks noChangeArrowheads="1"/>
                </p:cNvSpPr>
                <p:nvPr/>
              </p:nvSpPr>
              <p:spPr bwMode="auto">
                <a:xfrm>
                  <a:off x="192" y="1972"/>
                  <a:ext cx="1442" cy="858"/>
                </a:xfrm>
                <a:prstGeom prst="rect">
                  <a:avLst/>
                </a:prstGeom>
                <a:solidFill>
                  <a:srgbClr val="FCB2D3"/>
                </a:solidFill>
                <a:ln w="12700">
                  <a:solidFill>
                    <a:srgbClr val="000000"/>
                  </a:solidFill>
                  <a:miter lim="800000"/>
                  <a:headEnd/>
                  <a:tailEnd/>
                </a:ln>
                <a:effectLst>
                  <a:outerShdw dist="71842" dir="2700000" algn="ctr" rotWithShape="0">
                    <a:schemeClr val="bg2"/>
                  </a:outerShdw>
                </a:effectLst>
              </p:spPr>
              <p:txBody>
                <a:bodyPr wrap="none" lIns="90488" tIns="44450" rIns="90488" bIns="44450" anchor="ctr" anchorCtr="1"/>
                <a:lstStyle/>
                <a:p>
                  <a:pPr algn="ctr">
                    <a:lnSpc>
                      <a:spcPct val="90000"/>
                    </a:lnSpc>
                    <a:defRPr/>
                  </a:pPr>
                  <a:r>
                    <a:rPr lang="en-US" b="1">
                      <a:solidFill>
                        <a:srgbClr val="000000"/>
                      </a:solidFill>
                      <a:latin typeface="Arial" pitchFamily="34" charset="0"/>
                    </a:rPr>
                    <a:t>Product Line</a:t>
                  </a:r>
                </a:p>
              </p:txBody>
            </p:sp>
            <p:sp>
              <p:nvSpPr>
                <p:cNvPr id="723976" name="Rectangle 8"/>
                <p:cNvSpPr>
                  <a:spLocks noChangeArrowheads="1"/>
                </p:cNvSpPr>
                <p:nvPr/>
              </p:nvSpPr>
              <p:spPr bwMode="auto">
                <a:xfrm>
                  <a:off x="192" y="2840"/>
                  <a:ext cx="1442" cy="856"/>
                </a:xfrm>
                <a:prstGeom prst="rect">
                  <a:avLst/>
                </a:prstGeom>
                <a:solidFill>
                  <a:srgbClr val="FCB2D3"/>
                </a:solidFill>
                <a:ln w="12700">
                  <a:solidFill>
                    <a:srgbClr val="000000"/>
                  </a:solidFill>
                  <a:miter lim="800000"/>
                  <a:headEnd/>
                  <a:tailEnd/>
                </a:ln>
                <a:effectLst>
                  <a:outerShdw dist="71842" dir="2700000" algn="ctr" rotWithShape="0">
                    <a:schemeClr val="bg2"/>
                  </a:outerShdw>
                </a:effectLst>
              </p:spPr>
              <p:txBody>
                <a:bodyPr wrap="none" lIns="90488" tIns="44450" rIns="90488" bIns="44450" anchor="ctr" anchorCtr="1"/>
                <a:lstStyle/>
                <a:p>
                  <a:pPr algn="ctr">
                    <a:lnSpc>
                      <a:spcPct val="90000"/>
                    </a:lnSpc>
                    <a:defRPr/>
                  </a:pPr>
                  <a:r>
                    <a:rPr lang="en-US" b="1">
                      <a:solidFill>
                        <a:srgbClr val="000000"/>
                      </a:solidFill>
                      <a:latin typeface="Arial" pitchFamily="34" charset="0"/>
                    </a:rPr>
                    <a:t>Product Mix</a:t>
                  </a:r>
                </a:p>
              </p:txBody>
            </p:sp>
          </p:grpSp>
          <p:grpSp>
            <p:nvGrpSpPr>
              <p:cNvPr id="19467" name="Group 9"/>
              <p:cNvGrpSpPr>
                <a:grpSpLocks/>
              </p:cNvGrpSpPr>
              <p:nvPr/>
            </p:nvGrpSpPr>
            <p:grpSpPr bwMode="auto">
              <a:xfrm>
                <a:off x="1824" y="960"/>
                <a:ext cx="3696" cy="2928"/>
                <a:chOff x="1642" y="1104"/>
                <a:chExt cx="3926" cy="2592"/>
              </a:xfrm>
            </p:grpSpPr>
            <p:sp>
              <p:nvSpPr>
                <p:cNvPr id="723978" name="Rectangle 10"/>
                <p:cNvSpPr>
                  <a:spLocks noChangeArrowheads="1"/>
                </p:cNvSpPr>
                <p:nvPr/>
              </p:nvSpPr>
              <p:spPr bwMode="auto">
                <a:xfrm>
                  <a:off x="1642" y="1104"/>
                  <a:ext cx="3926" cy="856"/>
                </a:xfrm>
                <a:prstGeom prst="rect">
                  <a:avLst/>
                </a:prstGeom>
                <a:solidFill>
                  <a:srgbClr val="C1CEFF"/>
                </a:solidFill>
                <a:ln w="12700">
                  <a:solidFill>
                    <a:srgbClr val="000000"/>
                  </a:solidFill>
                  <a:miter lim="800000"/>
                  <a:headEnd/>
                  <a:tailEnd/>
                </a:ln>
                <a:effectLst>
                  <a:outerShdw dist="71842" dir="2700000" algn="ctr" rotWithShape="0">
                    <a:schemeClr val="bg2"/>
                  </a:outerShdw>
                </a:effectLst>
              </p:spPr>
              <p:txBody>
                <a:bodyPr lIns="90488" tIns="44450" rIns="90488" bIns="44450" anchor="ctr" anchorCtr="1"/>
                <a:lstStyle/>
                <a:p>
                  <a:pPr algn="ctr">
                    <a:lnSpc>
                      <a:spcPct val="90000"/>
                    </a:lnSpc>
                    <a:defRPr/>
                  </a:pPr>
                  <a:r>
                    <a:rPr lang="en-US" b="1" dirty="0">
                      <a:solidFill>
                        <a:srgbClr val="000000"/>
                      </a:solidFill>
                      <a:latin typeface="Arial" pitchFamily="34" charset="0"/>
                    </a:rPr>
                    <a:t>A specific version of a product </a:t>
                  </a:r>
                  <a:br>
                    <a:rPr lang="en-US" b="1" dirty="0">
                      <a:solidFill>
                        <a:srgbClr val="000000"/>
                      </a:solidFill>
                      <a:latin typeface="Arial" pitchFamily="34" charset="0"/>
                    </a:rPr>
                  </a:br>
                  <a:r>
                    <a:rPr lang="en-US" b="1" dirty="0">
                      <a:solidFill>
                        <a:srgbClr val="000000"/>
                      </a:solidFill>
                      <a:latin typeface="Arial" pitchFamily="34" charset="0"/>
                    </a:rPr>
                    <a:t>that can be </a:t>
                  </a:r>
                  <a:r>
                    <a:rPr lang="en-US" b="1" dirty="0" smtClean="0">
                      <a:solidFill>
                        <a:srgbClr val="000000"/>
                      </a:solidFill>
                      <a:latin typeface="Arial" pitchFamily="34" charset="0"/>
                    </a:rPr>
                    <a:t>designed </a:t>
                  </a:r>
                  <a:r>
                    <a:rPr lang="en-US" b="1" dirty="0">
                      <a:solidFill>
                        <a:srgbClr val="000000"/>
                      </a:solidFill>
                      <a:latin typeface="Arial" pitchFamily="34" charset="0"/>
                    </a:rPr>
                    <a:t>as a </a:t>
                  </a:r>
                  <a:br>
                    <a:rPr lang="en-US" b="1" dirty="0">
                      <a:solidFill>
                        <a:srgbClr val="000000"/>
                      </a:solidFill>
                      <a:latin typeface="Arial" pitchFamily="34" charset="0"/>
                    </a:rPr>
                  </a:br>
                  <a:r>
                    <a:rPr lang="en-US" b="1" dirty="0">
                      <a:solidFill>
                        <a:srgbClr val="000000"/>
                      </a:solidFill>
                      <a:latin typeface="Arial" pitchFamily="34" charset="0"/>
                    </a:rPr>
                    <a:t>distinct offering among an organization’s products.</a:t>
                  </a:r>
                </a:p>
              </p:txBody>
            </p:sp>
            <p:sp>
              <p:nvSpPr>
                <p:cNvPr id="723979" name="Rectangle 11"/>
                <p:cNvSpPr>
                  <a:spLocks noChangeArrowheads="1"/>
                </p:cNvSpPr>
                <p:nvPr/>
              </p:nvSpPr>
              <p:spPr bwMode="auto">
                <a:xfrm>
                  <a:off x="1642" y="1972"/>
                  <a:ext cx="3926" cy="858"/>
                </a:xfrm>
                <a:prstGeom prst="rect">
                  <a:avLst/>
                </a:prstGeom>
                <a:solidFill>
                  <a:srgbClr val="C1CEFF"/>
                </a:solidFill>
                <a:ln w="12700">
                  <a:solidFill>
                    <a:srgbClr val="000000"/>
                  </a:solidFill>
                  <a:miter lim="800000"/>
                  <a:headEnd/>
                  <a:tailEnd/>
                </a:ln>
                <a:effectLst>
                  <a:outerShdw dist="71842" dir="2700000" algn="ctr" rotWithShape="0">
                    <a:schemeClr val="bg2"/>
                  </a:outerShdw>
                </a:effectLst>
              </p:spPr>
              <p:txBody>
                <a:bodyPr lIns="90488" tIns="44450" rIns="90488" bIns="44450" anchor="ctr" anchorCtr="1"/>
                <a:lstStyle/>
                <a:p>
                  <a:pPr algn="ctr">
                    <a:lnSpc>
                      <a:spcPct val="90000"/>
                    </a:lnSpc>
                    <a:defRPr/>
                  </a:pPr>
                  <a:r>
                    <a:rPr lang="en-US" b="1" dirty="0">
                      <a:solidFill>
                        <a:srgbClr val="000000"/>
                      </a:solidFill>
                      <a:latin typeface="Arial" pitchFamily="34" charset="0"/>
                    </a:rPr>
                    <a:t>A group of closely-related </a:t>
                  </a:r>
                  <a:br>
                    <a:rPr lang="en-US" b="1" dirty="0">
                      <a:solidFill>
                        <a:srgbClr val="000000"/>
                      </a:solidFill>
                      <a:latin typeface="Arial" pitchFamily="34" charset="0"/>
                    </a:rPr>
                  </a:br>
                  <a:r>
                    <a:rPr lang="en-US" b="1" dirty="0">
                      <a:solidFill>
                        <a:srgbClr val="000000"/>
                      </a:solidFill>
                      <a:latin typeface="Arial" pitchFamily="34" charset="0"/>
                    </a:rPr>
                    <a:t>product items. Categories of product</a:t>
                  </a:r>
                </a:p>
              </p:txBody>
            </p:sp>
            <p:sp>
              <p:nvSpPr>
                <p:cNvPr id="723980" name="Rectangle 12"/>
                <p:cNvSpPr>
                  <a:spLocks noChangeArrowheads="1"/>
                </p:cNvSpPr>
                <p:nvPr/>
              </p:nvSpPr>
              <p:spPr bwMode="auto">
                <a:xfrm>
                  <a:off x="1642" y="2840"/>
                  <a:ext cx="3926" cy="856"/>
                </a:xfrm>
                <a:prstGeom prst="rect">
                  <a:avLst/>
                </a:prstGeom>
                <a:solidFill>
                  <a:srgbClr val="C1CEFF"/>
                </a:solidFill>
                <a:ln w="12700">
                  <a:solidFill>
                    <a:srgbClr val="000000"/>
                  </a:solidFill>
                  <a:miter lim="800000"/>
                  <a:headEnd/>
                  <a:tailEnd/>
                </a:ln>
                <a:effectLst>
                  <a:outerShdw dist="71842" dir="2700000" algn="ctr" rotWithShape="0">
                    <a:schemeClr val="bg2"/>
                  </a:outerShdw>
                </a:effectLst>
              </p:spPr>
              <p:txBody>
                <a:bodyPr lIns="90488" tIns="44450" rIns="90488" bIns="44450" anchor="ctr" anchorCtr="1"/>
                <a:lstStyle/>
                <a:p>
                  <a:pPr algn="ctr">
                    <a:lnSpc>
                      <a:spcPct val="90000"/>
                    </a:lnSpc>
                    <a:defRPr/>
                  </a:pPr>
                  <a:r>
                    <a:rPr lang="en-US" b="1">
                      <a:solidFill>
                        <a:srgbClr val="000000"/>
                      </a:solidFill>
                      <a:latin typeface="Arial" pitchFamily="34" charset="0"/>
                    </a:rPr>
                    <a:t>All products that an </a:t>
                  </a:r>
                  <a:br>
                    <a:rPr lang="en-US" b="1">
                      <a:solidFill>
                        <a:srgbClr val="000000"/>
                      </a:solidFill>
                      <a:latin typeface="Arial" pitchFamily="34" charset="0"/>
                    </a:rPr>
                  </a:br>
                  <a:r>
                    <a:rPr lang="en-US" b="1">
                      <a:solidFill>
                        <a:srgbClr val="000000"/>
                      </a:solidFill>
                      <a:latin typeface="Arial" pitchFamily="34" charset="0"/>
                    </a:rPr>
                    <a:t>organization sells.</a:t>
                  </a:r>
                </a:p>
              </p:txBody>
            </p:sp>
          </p:grpSp>
        </p:grpSp>
        <p:grpSp>
          <p:nvGrpSpPr>
            <p:cNvPr id="19462" name="Group 13"/>
            <p:cNvGrpSpPr>
              <a:grpSpLocks/>
            </p:cNvGrpSpPr>
            <p:nvPr/>
          </p:nvGrpSpPr>
          <p:grpSpPr bwMode="auto">
            <a:xfrm>
              <a:off x="1728" y="1104"/>
              <a:ext cx="336" cy="2634"/>
              <a:chOff x="1632" y="1104"/>
              <a:chExt cx="336" cy="2634"/>
            </a:xfrm>
          </p:grpSpPr>
          <p:sp>
            <p:nvSpPr>
              <p:cNvPr id="723982" name="AutoShape 14"/>
              <p:cNvSpPr>
                <a:spLocks noChangeArrowheads="1"/>
              </p:cNvSpPr>
              <p:nvPr/>
            </p:nvSpPr>
            <p:spPr bwMode="auto">
              <a:xfrm>
                <a:off x="1632" y="1104"/>
                <a:ext cx="336" cy="668"/>
              </a:xfrm>
              <a:prstGeom prst="curvedRightArrow">
                <a:avLst>
                  <a:gd name="adj1" fmla="val 39762"/>
                  <a:gd name="adj2" fmla="val 79524"/>
                  <a:gd name="adj3" fmla="val 33333"/>
                </a:avLst>
              </a:prstGeom>
              <a:solidFill>
                <a:srgbClr val="FF9999"/>
              </a:solidFill>
              <a:ln w="9525">
                <a:solidFill>
                  <a:srgbClr val="000000"/>
                </a:solidFill>
                <a:miter lim="800000"/>
                <a:headEnd/>
                <a:tailEnd/>
              </a:ln>
              <a:effectLst>
                <a:outerShdw dist="135003" dir="2928844" algn="ctr" rotWithShape="0">
                  <a:srgbClr val="808080"/>
                </a:outerShdw>
              </a:effectLst>
            </p:spPr>
            <p:txBody>
              <a:bodyPr wrap="none" anchor="ctr"/>
              <a:lstStyle/>
              <a:p>
                <a:pPr algn="ctr">
                  <a:defRPr/>
                </a:pPr>
                <a:endParaRPr lang="en-US" b="1">
                  <a:solidFill>
                    <a:schemeClr val="bg2"/>
                  </a:solidFill>
                  <a:latin typeface="Arial" pitchFamily="34" charset="0"/>
                </a:endParaRPr>
              </a:p>
            </p:txBody>
          </p:sp>
          <p:sp>
            <p:nvSpPr>
              <p:cNvPr id="723983" name="AutoShape 15"/>
              <p:cNvSpPr>
                <a:spLocks noChangeArrowheads="1"/>
              </p:cNvSpPr>
              <p:nvPr/>
            </p:nvSpPr>
            <p:spPr bwMode="auto">
              <a:xfrm>
                <a:off x="1632" y="2093"/>
                <a:ext cx="336" cy="669"/>
              </a:xfrm>
              <a:prstGeom prst="curvedRightArrow">
                <a:avLst>
                  <a:gd name="adj1" fmla="val 39821"/>
                  <a:gd name="adj2" fmla="val 79643"/>
                  <a:gd name="adj3" fmla="val 33333"/>
                </a:avLst>
              </a:prstGeom>
              <a:solidFill>
                <a:srgbClr val="FF9999"/>
              </a:solidFill>
              <a:ln w="9525">
                <a:solidFill>
                  <a:srgbClr val="000000"/>
                </a:solidFill>
                <a:miter lim="800000"/>
                <a:headEnd/>
                <a:tailEnd/>
              </a:ln>
              <a:effectLst>
                <a:outerShdw dist="135003" dir="2928844" algn="ctr" rotWithShape="0">
                  <a:srgbClr val="808080"/>
                </a:outerShdw>
              </a:effectLst>
            </p:spPr>
            <p:txBody>
              <a:bodyPr wrap="none" anchor="ctr"/>
              <a:lstStyle/>
              <a:p>
                <a:pPr algn="ctr">
                  <a:defRPr/>
                </a:pPr>
                <a:endParaRPr lang="en-US" b="1">
                  <a:solidFill>
                    <a:schemeClr val="bg2"/>
                  </a:solidFill>
                  <a:latin typeface="Arial" pitchFamily="34" charset="0"/>
                </a:endParaRPr>
              </a:p>
            </p:txBody>
          </p:sp>
          <p:sp>
            <p:nvSpPr>
              <p:cNvPr id="723984" name="AutoShape 16"/>
              <p:cNvSpPr>
                <a:spLocks noChangeArrowheads="1"/>
              </p:cNvSpPr>
              <p:nvPr/>
            </p:nvSpPr>
            <p:spPr bwMode="auto">
              <a:xfrm>
                <a:off x="1632" y="3069"/>
                <a:ext cx="336" cy="669"/>
              </a:xfrm>
              <a:prstGeom prst="curvedRightArrow">
                <a:avLst>
                  <a:gd name="adj1" fmla="val 39821"/>
                  <a:gd name="adj2" fmla="val 79643"/>
                  <a:gd name="adj3" fmla="val 33333"/>
                </a:avLst>
              </a:prstGeom>
              <a:solidFill>
                <a:srgbClr val="FF9999"/>
              </a:solidFill>
              <a:ln w="9525">
                <a:solidFill>
                  <a:srgbClr val="000000"/>
                </a:solidFill>
                <a:miter lim="800000"/>
                <a:headEnd/>
                <a:tailEnd/>
              </a:ln>
              <a:effectLst>
                <a:outerShdw dist="135003" dir="2928844" algn="ctr" rotWithShape="0">
                  <a:srgbClr val="808080"/>
                </a:outerShdw>
              </a:effectLst>
            </p:spPr>
            <p:txBody>
              <a:bodyPr wrap="none" anchor="ctr"/>
              <a:lstStyle/>
              <a:p>
                <a:pPr algn="ctr">
                  <a:defRPr/>
                </a:pPr>
                <a:endParaRPr lang="en-US" b="1">
                  <a:solidFill>
                    <a:schemeClr val="bg2"/>
                  </a:solidFill>
                  <a:latin typeface="Arial" pitchFamily="34" charset="0"/>
                </a:endParaRPr>
              </a:p>
            </p:txBody>
          </p:sp>
        </p:grpSp>
      </p:grpSp>
    </p:spTree>
    <p:extLst>
      <p:ext uri="{BB962C8B-B14F-4D97-AF65-F5344CB8AC3E}">
        <p14:creationId xmlns:p14="http://schemas.microsoft.com/office/powerpoint/2010/main" val="161499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19590" y="6405564"/>
            <a:ext cx="4058709" cy="365125"/>
          </a:xfrm>
        </p:spPr>
        <p:txBody>
          <a:bodyPr/>
          <a:lstStyle/>
          <a:p>
            <a:pPr algn="r">
              <a:defRPr/>
            </a:pPr>
            <a:fld id="{88A8A88F-7058-4F88-AC0D-B53BFAA2F9B4}" type="slidenum">
              <a:rPr lang="en-CA" sz="1400">
                <a:solidFill>
                  <a:srgbClr val="FFFFFF"/>
                </a:solidFill>
              </a:rPr>
              <a:pPr algn="r">
                <a:defRPr/>
              </a:pPr>
              <a:t>12</a:t>
            </a:fld>
            <a:endParaRPr lang="en-CA" sz="1400">
              <a:solidFill>
                <a:srgbClr val="FFFFFF"/>
              </a:solidFill>
            </a:endParaRPr>
          </a:p>
        </p:txBody>
      </p:sp>
      <p:sp>
        <p:nvSpPr>
          <p:cNvPr id="724994" name="Rectangle 2"/>
          <p:cNvSpPr>
            <a:spLocks noGrp="1" noChangeArrowheads="1"/>
          </p:cNvSpPr>
          <p:nvPr>
            <p:ph type="title"/>
          </p:nvPr>
        </p:nvSpPr>
        <p:spPr/>
        <p:txBody>
          <a:bodyPr/>
          <a:lstStyle/>
          <a:p>
            <a:pPr>
              <a:defRPr/>
            </a:pPr>
            <a:r>
              <a:rPr lang="en-US" b="1" dirty="0">
                <a:latin typeface="Tahoma" pitchFamily="34" charset="0"/>
                <a:cs typeface="Tahoma" pitchFamily="34" charset="0"/>
              </a:rPr>
              <a:t>Product </a:t>
            </a:r>
            <a:r>
              <a:rPr lang="en-US" b="1" dirty="0" smtClean="0">
                <a:latin typeface="Tahoma" pitchFamily="34" charset="0"/>
                <a:cs typeface="Tahoma" pitchFamily="34" charset="0"/>
              </a:rPr>
              <a:t>Mix Decisions</a:t>
            </a:r>
            <a:endParaRPr lang="en-US" b="1" dirty="0">
              <a:latin typeface="Tahoma" pitchFamily="34" charset="0"/>
              <a:cs typeface="Tahoma" pitchFamily="34" charset="0"/>
            </a:endParaRPr>
          </a:p>
        </p:txBody>
      </p:sp>
      <p:sp>
        <p:nvSpPr>
          <p:cNvPr id="20484" name="Rectangle 3"/>
          <p:cNvSpPr>
            <a:spLocks noGrp="1" noChangeArrowheads="1"/>
          </p:cNvSpPr>
          <p:nvPr>
            <p:ph type="body" idx="1"/>
          </p:nvPr>
        </p:nvSpPr>
        <p:spPr>
          <a:xfrm>
            <a:off x="1557908" y="1527174"/>
            <a:ext cx="10180185" cy="5330825"/>
          </a:xfrm>
        </p:spPr>
        <p:txBody>
          <a:bodyPr>
            <a:normAutofit fontScale="92500" lnSpcReduction="20000"/>
          </a:bodyPr>
          <a:lstStyle/>
          <a:p>
            <a:pPr marL="0" indent="0" algn="just">
              <a:lnSpc>
                <a:spcPct val="105000"/>
              </a:lnSpc>
              <a:spcAft>
                <a:spcPct val="25000"/>
              </a:spcAft>
              <a:buClr>
                <a:srgbClr val="66FF33"/>
              </a:buClr>
              <a:buFont typeface="Wingdings 2" pitchFamily="18" charset="2"/>
              <a:buNone/>
            </a:pPr>
            <a:r>
              <a:rPr lang="en-US" sz="2400" b="1" dirty="0" smtClean="0">
                <a:latin typeface="Arial" charset="0"/>
                <a:cs typeface="Arial" charset="0"/>
              </a:rPr>
              <a:t>Product- mix is the total sum of products in the different product lines of a company. It is a group of similar and consistent products marketed by a company.</a:t>
            </a:r>
          </a:p>
          <a:p>
            <a:pPr marL="0" indent="0" algn="just">
              <a:lnSpc>
                <a:spcPct val="105000"/>
              </a:lnSpc>
              <a:spcAft>
                <a:spcPct val="25000"/>
              </a:spcAft>
              <a:buClr>
                <a:srgbClr val="66FF33"/>
              </a:buClr>
              <a:buFont typeface="Wingdings 2" pitchFamily="18" charset="2"/>
              <a:buNone/>
            </a:pPr>
            <a:r>
              <a:rPr lang="en-US" sz="2400" b="1" dirty="0" smtClean="0">
                <a:solidFill>
                  <a:srgbClr val="FF0000"/>
                </a:solidFill>
                <a:latin typeface="Arial" charset="0"/>
                <a:cs typeface="Arial" charset="0"/>
              </a:rPr>
              <a:t>Dimensions of Product Mix-</a:t>
            </a:r>
          </a:p>
          <a:p>
            <a:pPr marL="342900" indent="-342900" algn="just">
              <a:lnSpc>
                <a:spcPct val="105000"/>
              </a:lnSpc>
              <a:spcAft>
                <a:spcPct val="25000"/>
              </a:spcAft>
              <a:buClr>
                <a:srgbClr val="66FF33"/>
              </a:buClr>
            </a:pPr>
            <a:r>
              <a:rPr lang="en-US" sz="2400" b="1" dirty="0" smtClean="0">
                <a:solidFill>
                  <a:schemeClr val="tx1"/>
                </a:solidFill>
                <a:latin typeface="Arial" charset="0"/>
                <a:cs typeface="Arial" charset="0"/>
              </a:rPr>
              <a:t>Width of Product Mix – </a:t>
            </a:r>
            <a:r>
              <a:rPr lang="en-US" sz="2400" b="1" dirty="0" smtClean="0">
                <a:latin typeface="Arial" charset="0"/>
                <a:cs typeface="Arial" charset="0"/>
              </a:rPr>
              <a:t>how many product lines a company has.</a:t>
            </a:r>
          </a:p>
          <a:p>
            <a:pPr marL="342900" indent="-342900" algn="just">
              <a:lnSpc>
                <a:spcPct val="105000"/>
              </a:lnSpc>
              <a:spcAft>
                <a:spcPct val="25000"/>
              </a:spcAft>
              <a:buClr>
                <a:srgbClr val="66FF33"/>
              </a:buClr>
            </a:pPr>
            <a:r>
              <a:rPr lang="en-US" sz="2400" b="1" dirty="0" smtClean="0">
                <a:solidFill>
                  <a:schemeClr val="tx1"/>
                </a:solidFill>
                <a:latin typeface="Arial" charset="0"/>
                <a:cs typeface="Arial" charset="0"/>
              </a:rPr>
              <a:t>Depth of Product Mix – </a:t>
            </a:r>
            <a:r>
              <a:rPr lang="en-US" sz="2400" b="1" dirty="0" smtClean="0">
                <a:latin typeface="Arial" charset="0"/>
                <a:cs typeface="Arial" charset="0"/>
              </a:rPr>
              <a:t>how many products are there in a each product line. It is measured by the sizes, colors and models offered within each product line.</a:t>
            </a:r>
            <a:endParaRPr lang="en-US" sz="2400" b="1" dirty="0">
              <a:latin typeface="Arial" charset="0"/>
              <a:cs typeface="Arial" charset="0"/>
            </a:endParaRPr>
          </a:p>
          <a:p>
            <a:pPr marL="342900" indent="-342900" algn="just">
              <a:lnSpc>
                <a:spcPct val="105000"/>
              </a:lnSpc>
              <a:spcAft>
                <a:spcPct val="25000"/>
              </a:spcAft>
              <a:buClr>
                <a:srgbClr val="66FF33"/>
              </a:buClr>
            </a:pPr>
            <a:r>
              <a:rPr lang="en-US" sz="2400" b="1" dirty="0" smtClean="0">
                <a:solidFill>
                  <a:schemeClr val="tx1"/>
                </a:solidFill>
                <a:latin typeface="Arial" charset="0"/>
                <a:cs typeface="Arial" charset="0"/>
              </a:rPr>
              <a:t>Consistency of Product Mix</a:t>
            </a:r>
            <a:r>
              <a:rPr lang="en-US" sz="2400" b="1" dirty="0" smtClean="0">
                <a:latin typeface="Arial" charset="0"/>
                <a:cs typeface="Arial" charset="0"/>
              </a:rPr>
              <a:t> – how closely related the product lines are in end use (Similarities in different product lines).</a:t>
            </a:r>
          </a:p>
          <a:p>
            <a:pPr marL="342900" indent="-342900" algn="just">
              <a:lnSpc>
                <a:spcPct val="105000"/>
              </a:lnSpc>
              <a:spcAft>
                <a:spcPct val="25000"/>
              </a:spcAft>
              <a:buClr>
                <a:srgbClr val="66FF33"/>
              </a:buClr>
            </a:pPr>
            <a:r>
              <a:rPr lang="en-US" sz="2400" b="1" dirty="0" smtClean="0">
                <a:solidFill>
                  <a:schemeClr val="tx1"/>
                </a:solidFill>
                <a:latin typeface="Arial" charset="0"/>
                <a:cs typeface="Arial" charset="0"/>
              </a:rPr>
              <a:t>Inconsistency of Product Mix</a:t>
            </a:r>
            <a:r>
              <a:rPr lang="en-US" sz="2400" b="1" dirty="0" smtClean="0">
                <a:latin typeface="Arial" charset="0"/>
                <a:cs typeface="Arial" charset="0"/>
              </a:rPr>
              <a:t>- It refers to heterogeneity of product lines of a company. A marketing company producing textiles, cement, chemicals and tires can be termed a company having inconsistency in product mix.</a:t>
            </a:r>
          </a:p>
          <a:p>
            <a:pPr marL="342900" indent="-342900" algn="just">
              <a:lnSpc>
                <a:spcPct val="105000"/>
              </a:lnSpc>
              <a:spcAft>
                <a:spcPct val="25000"/>
              </a:spcAft>
              <a:buClr>
                <a:srgbClr val="66FF33"/>
              </a:buClr>
            </a:pPr>
            <a:endParaRPr lang="en-US" sz="2400" b="1" dirty="0" smtClean="0">
              <a:latin typeface="Arial" charset="0"/>
              <a:cs typeface="Arial" charset="0"/>
            </a:endParaRPr>
          </a:p>
        </p:txBody>
      </p:sp>
    </p:spTree>
    <p:extLst>
      <p:ext uri="{BB962C8B-B14F-4D97-AF65-F5344CB8AC3E}">
        <p14:creationId xmlns:p14="http://schemas.microsoft.com/office/powerpoint/2010/main" val="229285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2"/>
          </p:nvPr>
        </p:nvSpPr>
        <p:spPr>
          <a:xfrm>
            <a:off x="7719590" y="6405564"/>
            <a:ext cx="4058709" cy="365125"/>
          </a:xfrm>
        </p:spPr>
        <p:txBody>
          <a:bodyPr/>
          <a:lstStyle/>
          <a:p>
            <a:pPr algn="r">
              <a:defRPr/>
            </a:pPr>
            <a:fld id="{17285A2C-3004-4BDA-876D-03D077AD8D41}" type="slidenum">
              <a:rPr lang="en-CA" sz="1400">
                <a:solidFill>
                  <a:srgbClr val="FFFFFF"/>
                </a:solidFill>
              </a:rPr>
              <a:pPr algn="r">
                <a:defRPr/>
              </a:pPr>
              <a:t>13</a:t>
            </a:fld>
            <a:endParaRPr lang="en-CA" sz="1400">
              <a:solidFill>
                <a:srgbClr val="FFFFFF"/>
              </a:solidFill>
            </a:endParaRPr>
          </a:p>
        </p:txBody>
      </p:sp>
      <p:sp>
        <p:nvSpPr>
          <p:cNvPr id="21507" name="Rectangle 2"/>
          <p:cNvSpPr>
            <a:spLocks noGrp="1" noChangeArrowheads="1"/>
          </p:cNvSpPr>
          <p:nvPr>
            <p:ph type="title"/>
          </p:nvPr>
        </p:nvSpPr>
        <p:spPr>
          <a:xfrm>
            <a:off x="1625177" y="38100"/>
            <a:ext cx="8735324" cy="1143000"/>
          </a:xfrm>
        </p:spPr>
        <p:txBody>
          <a:bodyPr/>
          <a:lstStyle/>
          <a:p>
            <a:r>
              <a:rPr lang="en-US" sz="3200" b="1" dirty="0" smtClean="0">
                <a:latin typeface="Tahoma" pitchFamily="34" charset="0"/>
                <a:cs typeface="Tahoma" pitchFamily="34" charset="0"/>
              </a:rPr>
              <a:t>Gillette’s Product Lines &amp; Mix</a:t>
            </a:r>
          </a:p>
        </p:txBody>
      </p:sp>
      <p:grpSp>
        <p:nvGrpSpPr>
          <p:cNvPr id="21508" name="Group 3"/>
          <p:cNvGrpSpPr>
            <a:grpSpLocks/>
          </p:cNvGrpSpPr>
          <p:nvPr/>
        </p:nvGrpSpPr>
        <p:grpSpPr bwMode="auto">
          <a:xfrm>
            <a:off x="1523602" y="1331913"/>
            <a:ext cx="10462075" cy="5256213"/>
            <a:chOff x="450" y="839"/>
            <a:chExt cx="5214" cy="3311"/>
          </a:xfrm>
        </p:grpSpPr>
        <p:sp>
          <p:nvSpPr>
            <p:cNvPr id="21511" name="Rectangle 4"/>
            <p:cNvSpPr>
              <a:spLocks noChangeArrowheads="1"/>
            </p:cNvSpPr>
            <p:nvPr/>
          </p:nvSpPr>
          <p:spPr bwMode="auto">
            <a:xfrm>
              <a:off x="720" y="1300"/>
              <a:ext cx="4944" cy="576"/>
            </a:xfrm>
            <a:prstGeom prst="rect">
              <a:avLst/>
            </a:prstGeom>
            <a:solidFill>
              <a:srgbClr val="339966"/>
            </a:solidFill>
            <a:ln w="9525">
              <a:solidFill>
                <a:srgbClr val="000000"/>
              </a:solidFill>
              <a:miter lim="800000"/>
              <a:headEnd/>
              <a:tailEnd/>
            </a:ln>
          </p:spPr>
          <p:txBody>
            <a:bodyPr wrap="none" anchor="ctr"/>
            <a:lstStyle/>
            <a:p>
              <a:pPr algn="ctr">
                <a:lnSpc>
                  <a:spcPct val="90000"/>
                </a:lnSpc>
              </a:pPr>
              <a:endParaRPr lang="en-US" b="1">
                <a:solidFill>
                  <a:schemeClr val="bg1"/>
                </a:solidFill>
              </a:endParaRPr>
            </a:p>
          </p:txBody>
        </p:sp>
        <p:sp>
          <p:nvSpPr>
            <p:cNvPr id="21512" name="Rectangle 5"/>
            <p:cNvSpPr>
              <a:spLocks noChangeArrowheads="1"/>
            </p:cNvSpPr>
            <p:nvPr/>
          </p:nvSpPr>
          <p:spPr bwMode="auto">
            <a:xfrm>
              <a:off x="720" y="1876"/>
              <a:ext cx="4919" cy="1776"/>
            </a:xfrm>
            <a:prstGeom prst="rect">
              <a:avLst/>
            </a:prstGeom>
            <a:solidFill>
              <a:srgbClr val="FFCCFF"/>
            </a:solidFill>
            <a:ln w="12700">
              <a:solidFill>
                <a:srgbClr val="000000"/>
              </a:solidFill>
              <a:miter lim="800000"/>
              <a:headEnd/>
              <a:tailEnd/>
            </a:ln>
          </p:spPr>
          <p:txBody>
            <a:bodyPr wrap="none" anchor="ctr"/>
            <a:lstStyle/>
            <a:p>
              <a:endParaRPr lang="en-IN"/>
            </a:p>
          </p:txBody>
        </p:sp>
        <p:sp>
          <p:nvSpPr>
            <p:cNvPr id="21513" name="Rectangle 6"/>
            <p:cNvSpPr>
              <a:spLocks noChangeArrowheads="1"/>
            </p:cNvSpPr>
            <p:nvPr/>
          </p:nvSpPr>
          <p:spPr bwMode="auto">
            <a:xfrm>
              <a:off x="720" y="1492"/>
              <a:ext cx="4915" cy="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a:lnSpc>
                  <a:spcPct val="90000"/>
                </a:lnSpc>
              </a:pPr>
              <a:r>
                <a:rPr lang="en-US" dirty="0"/>
                <a:t>		</a:t>
              </a:r>
              <a:r>
                <a:rPr lang="en-US" sz="2000" b="1" dirty="0">
                  <a:solidFill>
                    <a:schemeClr val="bg1"/>
                  </a:solidFill>
                </a:rPr>
                <a:t>Blades and			Writing</a:t>
              </a:r>
            </a:p>
            <a:p>
              <a:pPr>
                <a:lnSpc>
                  <a:spcPct val="90000"/>
                </a:lnSpc>
                <a:spcAft>
                  <a:spcPct val="50000"/>
                </a:spcAft>
              </a:pPr>
              <a:r>
                <a:rPr lang="en-US" sz="2000" b="1" dirty="0">
                  <a:solidFill>
                    <a:schemeClr val="bg1"/>
                  </a:solidFill>
                </a:rPr>
                <a:t>		razors		Toiletries	instruments	Lighters</a:t>
              </a:r>
              <a:endParaRPr lang="en-US" b="1" dirty="0">
                <a:solidFill>
                  <a:schemeClr val="bg1"/>
                </a:solidFill>
              </a:endParaRPr>
            </a:p>
            <a:p>
              <a:pPr>
                <a:lnSpc>
                  <a:spcPct val="90000"/>
                </a:lnSpc>
              </a:pPr>
              <a:r>
                <a:rPr lang="en-US" sz="1600" b="1" dirty="0"/>
                <a:t>		Fusion – 5 blade</a:t>
              </a:r>
            </a:p>
            <a:p>
              <a:pPr>
                <a:lnSpc>
                  <a:spcPct val="90000"/>
                </a:lnSpc>
              </a:pPr>
              <a:r>
                <a:rPr lang="en-US" sz="1600" b="1" dirty="0"/>
                <a:t>		Mach 3 Turbo</a:t>
              </a:r>
            </a:p>
            <a:p>
              <a:pPr>
                <a:lnSpc>
                  <a:spcPct val="90000"/>
                </a:lnSpc>
              </a:pPr>
              <a:r>
                <a:rPr lang="en-US" sz="1600" b="1" dirty="0"/>
                <a:t>		</a:t>
              </a:r>
              <a:r>
                <a:rPr lang="en-US" sz="1600" b="1" dirty="0">
                  <a:solidFill>
                    <a:srgbClr val="000000"/>
                  </a:solidFill>
                </a:rPr>
                <a:t>Mach 3 		Series 		Paper Mate 	Cricket</a:t>
              </a:r>
            </a:p>
            <a:p>
              <a:pPr>
                <a:lnSpc>
                  <a:spcPct val="90000"/>
                </a:lnSpc>
              </a:pPr>
              <a:r>
                <a:rPr lang="en-US" sz="1600" b="1" dirty="0">
                  <a:solidFill>
                    <a:srgbClr val="000000"/>
                  </a:solidFill>
                </a:rPr>
                <a:t>		Sensor		Adorn 		Flair 		S.T. </a:t>
              </a:r>
              <a:r>
                <a:rPr lang="en-US" sz="1600" b="1" dirty="0" err="1">
                  <a:solidFill>
                    <a:srgbClr val="000000"/>
                  </a:solidFill>
                </a:rPr>
                <a:t>Dupont</a:t>
              </a:r>
              <a:r>
                <a:rPr lang="en-US" sz="1600" b="1" dirty="0">
                  <a:solidFill>
                    <a:srgbClr val="000000"/>
                  </a:solidFill>
                </a:rPr>
                <a:t> </a:t>
              </a:r>
            </a:p>
            <a:p>
              <a:pPr>
                <a:lnSpc>
                  <a:spcPct val="90000"/>
                </a:lnSpc>
              </a:pPr>
              <a:r>
                <a:rPr lang="en-US" sz="1600" b="1" dirty="0">
                  <a:solidFill>
                    <a:srgbClr val="000000"/>
                  </a:solidFill>
                </a:rPr>
                <a:t>		</a:t>
              </a:r>
              <a:r>
                <a:rPr lang="en-US" sz="1600" b="1" dirty="0" err="1">
                  <a:solidFill>
                    <a:srgbClr val="000000"/>
                  </a:solidFill>
                </a:rPr>
                <a:t>Trac</a:t>
              </a:r>
              <a:r>
                <a:rPr lang="en-US" sz="1600" b="1" dirty="0">
                  <a:solidFill>
                    <a:srgbClr val="000000"/>
                  </a:solidFill>
                </a:rPr>
                <a:t> II		Toni		S.T. </a:t>
              </a:r>
              <a:r>
                <a:rPr lang="en-US" sz="1600" b="1" dirty="0" err="1">
                  <a:solidFill>
                    <a:srgbClr val="000000"/>
                  </a:solidFill>
                </a:rPr>
                <a:t>Dupont</a:t>
              </a:r>
              <a:r>
                <a:rPr lang="en-US" sz="1600" b="1" dirty="0">
                  <a:solidFill>
                    <a:srgbClr val="000000"/>
                  </a:solidFill>
                </a:rPr>
                <a:t>				</a:t>
              </a:r>
              <a:r>
                <a:rPr lang="en-US" sz="1600" b="1" dirty="0" smtClean="0">
                  <a:solidFill>
                    <a:srgbClr val="000000"/>
                  </a:solidFill>
                </a:rPr>
                <a:t>                 </a:t>
              </a:r>
              <a:r>
                <a:rPr lang="en-US" sz="1600" b="1" dirty="0" err="1" smtClean="0">
                  <a:solidFill>
                    <a:srgbClr val="000000"/>
                  </a:solidFill>
                </a:rPr>
                <a:t>Atra</a:t>
              </a:r>
              <a:r>
                <a:rPr lang="en-US" sz="1600" b="1" dirty="0" smtClean="0">
                  <a:solidFill>
                    <a:srgbClr val="000000"/>
                  </a:solidFill>
                </a:rPr>
                <a:t> </a:t>
              </a:r>
              <a:r>
                <a:rPr lang="en-US" sz="1600" b="1" dirty="0">
                  <a:solidFill>
                    <a:srgbClr val="000000"/>
                  </a:solidFill>
                </a:rPr>
                <a:t>		Right Guard</a:t>
              </a:r>
            </a:p>
            <a:p>
              <a:pPr>
                <a:lnSpc>
                  <a:spcPct val="90000"/>
                </a:lnSpc>
              </a:pPr>
              <a:r>
                <a:rPr lang="en-US" sz="1600" b="1" dirty="0">
                  <a:solidFill>
                    <a:srgbClr val="000000"/>
                  </a:solidFill>
                </a:rPr>
                <a:t>		Swivel 		</a:t>
              </a:r>
              <a:r>
                <a:rPr lang="en-US" sz="1600" b="1" dirty="0" err="1">
                  <a:solidFill>
                    <a:srgbClr val="000000"/>
                  </a:solidFill>
                </a:rPr>
                <a:t>Silkience</a:t>
              </a:r>
              <a:r>
                <a:rPr lang="en-US" sz="1600" b="1" dirty="0">
                  <a:solidFill>
                    <a:srgbClr val="000000"/>
                  </a:solidFill>
                </a:rPr>
                <a:t> 			</a:t>
              </a:r>
            </a:p>
            <a:p>
              <a:pPr>
                <a:lnSpc>
                  <a:spcPct val="90000"/>
                </a:lnSpc>
              </a:pPr>
              <a:r>
                <a:rPr lang="en-US" sz="1600" b="1" dirty="0">
                  <a:solidFill>
                    <a:srgbClr val="000000"/>
                  </a:solidFill>
                </a:rPr>
                <a:t>		Double-Edge 	Soft and </a:t>
              </a:r>
              <a:r>
                <a:rPr lang="en-US" sz="1600" b="1" dirty="0" err="1">
                  <a:solidFill>
                    <a:srgbClr val="000000"/>
                  </a:solidFill>
                </a:rPr>
                <a:t>Dri</a:t>
              </a:r>
              <a:r>
                <a:rPr lang="en-US" sz="1600" b="1" dirty="0">
                  <a:solidFill>
                    <a:srgbClr val="000000"/>
                  </a:solidFill>
                </a:rPr>
                <a:t> 	</a:t>
              </a:r>
            </a:p>
            <a:p>
              <a:pPr>
                <a:lnSpc>
                  <a:spcPct val="90000"/>
                </a:lnSpc>
              </a:pPr>
              <a:r>
                <a:rPr lang="en-US" sz="1600" b="1" dirty="0">
                  <a:solidFill>
                    <a:srgbClr val="000000"/>
                  </a:solidFill>
                </a:rPr>
                <a:t>		Lady Gillette 	Foamy 	</a:t>
              </a:r>
            </a:p>
            <a:p>
              <a:pPr>
                <a:lnSpc>
                  <a:spcPct val="90000"/>
                </a:lnSpc>
              </a:pPr>
              <a:r>
                <a:rPr lang="en-US" sz="1600" b="1" dirty="0">
                  <a:solidFill>
                    <a:srgbClr val="000000"/>
                  </a:solidFill>
                </a:rPr>
                <a:t>		Super Speed 	Dry Look</a:t>
              </a:r>
            </a:p>
            <a:p>
              <a:pPr>
                <a:lnSpc>
                  <a:spcPct val="90000"/>
                </a:lnSpc>
              </a:pPr>
              <a:r>
                <a:rPr lang="en-US" sz="1600" b="1" dirty="0">
                  <a:solidFill>
                    <a:srgbClr val="000000"/>
                  </a:solidFill>
                </a:rPr>
                <a:t>		Twin Injector 	Dry Idea 	</a:t>
              </a:r>
            </a:p>
            <a:p>
              <a:pPr>
                <a:lnSpc>
                  <a:spcPct val="90000"/>
                </a:lnSpc>
              </a:pPr>
              <a:r>
                <a:rPr lang="en-US" sz="1600" b="1" dirty="0">
                  <a:solidFill>
                    <a:srgbClr val="000000"/>
                  </a:solidFill>
                </a:rPr>
                <a:t>		</a:t>
              </a:r>
              <a:r>
                <a:rPr lang="en-US" sz="1600" b="1" dirty="0" err="1">
                  <a:solidFill>
                    <a:srgbClr val="000000"/>
                  </a:solidFill>
                </a:rPr>
                <a:t>Techmatic</a:t>
              </a:r>
              <a:r>
                <a:rPr lang="en-US" sz="1600" b="1" dirty="0">
                  <a:solidFill>
                    <a:srgbClr val="000000"/>
                  </a:solidFill>
                </a:rPr>
                <a:t> 	Brush Plus 	</a:t>
              </a:r>
            </a:p>
            <a:p>
              <a:pPr>
                <a:lnSpc>
                  <a:spcPct val="90000"/>
                </a:lnSpc>
              </a:pPr>
              <a:r>
                <a:rPr lang="en-US" sz="1600" b="1" dirty="0">
                  <a:solidFill>
                    <a:srgbClr val="000000"/>
                  </a:solidFill>
                </a:rPr>
                <a:t>			</a:t>
              </a:r>
            </a:p>
            <a:p>
              <a:pPr>
                <a:lnSpc>
                  <a:spcPct val="90000"/>
                </a:lnSpc>
              </a:pPr>
              <a:r>
                <a:rPr lang="en-US" sz="1600" b="1" dirty="0">
                  <a:solidFill>
                    <a:srgbClr val="000000"/>
                  </a:solidFill>
                </a:rPr>
                <a:t>			</a:t>
              </a:r>
            </a:p>
            <a:p>
              <a:pPr>
                <a:lnSpc>
                  <a:spcPct val="90000"/>
                </a:lnSpc>
              </a:pPr>
              <a:r>
                <a:rPr lang="en-US" sz="1600" b="1" dirty="0">
                  <a:solidFill>
                    <a:srgbClr val="000000"/>
                  </a:solidFill>
                </a:rPr>
                <a:t>		</a:t>
              </a:r>
            </a:p>
          </p:txBody>
        </p:sp>
        <p:sp>
          <p:nvSpPr>
            <p:cNvPr id="726023" name="Rectangle 7"/>
            <p:cNvSpPr>
              <a:spLocks noChangeArrowheads="1"/>
            </p:cNvSpPr>
            <p:nvPr/>
          </p:nvSpPr>
          <p:spPr bwMode="auto">
            <a:xfrm>
              <a:off x="1834" y="1012"/>
              <a:ext cx="2365" cy="336"/>
            </a:xfrm>
            <a:prstGeom prst="rect">
              <a:avLst/>
            </a:prstGeom>
            <a:noFill/>
            <a:ln w="12700">
              <a:noFill/>
              <a:miter lim="800000"/>
              <a:headEnd/>
              <a:tailEnd/>
            </a:ln>
            <a:effectLst/>
          </p:spPr>
          <p:txBody>
            <a:bodyPr wrap="none" lIns="90488" tIns="44450" rIns="90488" bIns="44450">
              <a:spAutoFit/>
            </a:bodyPr>
            <a:lstStyle/>
            <a:p>
              <a:pPr algn="ctr">
                <a:lnSpc>
                  <a:spcPct val="90000"/>
                </a:lnSpc>
                <a:defRPr/>
              </a:pPr>
              <a:r>
                <a:rPr lang="en-US" sz="3200" b="1" dirty="0">
                  <a:effectLst>
                    <a:outerShdw blurRad="38100" dist="38100" dir="2700000" algn="tl">
                      <a:srgbClr val="C0C0C0"/>
                    </a:outerShdw>
                  </a:effectLst>
                  <a:latin typeface="Arial" pitchFamily="34" charset="0"/>
                </a:rPr>
                <a:t>Width of the product mix</a:t>
              </a:r>
            </a:p>
          </p:txBody>
        </p:sp>
        <p:sp>
          <p:nvSpPr>
            <p:cNvPr id="21515" name="Line 8"/>
            <p:cNvSpPr>
              <a:spLocks noChangeShapeType="1"/>
            </p:cNvSpPr>
            <p:nvPr/>
          </p:nvSpPr>
          <p:spPr bwMode="auto">
            <a:xfrm>
              <a:off x="720" y="1876"/>
              <a:ext cx="492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6025" name="Rectangle 9"/>
            <p:cNvSpPr>
              <a:spLocks noChangeArrowheads="1"/>
            </p:cNvSpPr>
            <p:nvPr/>
          </p:nvSpPr>
          <p:spPr bwMode="auto">
            <a:xfrm rot="16200000" flipH="1">
              <a:off x="-1080" y="2369"/>
              <a:ext cx="3311" cy="252"/>
            </a:xfrm>
            <a:prstGeom prst="rect">
              <a:avLst/>
            </a:prstGeom>
            <a:noFill/>
            <a:ln w="12700">
              <a:noFill/>
              <a:miter lim="800000"/>
              <a:headEnd/>
              <a:tailEnd/>
            </a:ln>
            <a:effectLst/>
          </p:spPr>
          <p:txBody>
            <a:bodyPr wrap="none" lIns="90488" tIns="44450" rIns="90488" bIns="44450">
              <a:spAutoFit/>
            </a:bodyPr>
            <a:lstStyle/>
            <a:p>
              <a:pPr algn="ctr">
                <a:lnSpc>
                  <a:spcPct val="90000"/>
                </a:lnSpc>
                <a:defRPr/>
              </a:pPr>
              <a:r>
                <a:rPr lang="en-US" sz="3200" b="1" dirty="0">
                  <a:effectLst>
                    <a:outerShdw blurRad="38100" dist="38100" dir="2700000" algn="tl">
                      <a:srgbClr val="C0C0C0"/>
                    </a:outerShdw>
                  </a:effectLst>
                  <a:latin typeface="Arial" pitchFamily="34" charset="0"/>
                </a:rPr>
                <a:t>Depth of the product lines</a:t>
              </a:r>
            </a:p>
          </p:txBody>
        </p:sp>
      </p:grpSp>
      <p:sp>
        <p:nvSpPr>
          <p:cNvPr id="726026" name="AutoShape 10"/>
          <p:cNvSpPr>
            <a:spLocks noChangeArrowheads="1"/>
          </p:cNvSpPr>
          <p:nvPr/>
        </p:nvSpPr>
        <p:spPr bwMode="auto">
          <a:xfrm>
            <a:off x="2539339" y="1981200"/>
            <a:ext cx="7922736" cy="304800"/>
          </a:xfrm>
          <a:prstGeom prst="leftRightArrow">
            <a:avLst>
              <a:gd name="adj1" fmla="val 50000"/>
              <a:gd name="adj2" fmla="val 390000"/>
            </a:avLst>
          </a:prstGeom>
          <a:gradFill rotWithShape="0">
            <a:gsLst>
              <a:gs pos="0">
                <a:srgbClr val="CCFFFF"/>
              </a:gs>
              <a:gs pos="50000">
                <a:srgbClr val="6699FF"/>
              </a:gs>
              <a:gs pos="100000">
                <a:srgbClr val="CCFFFF"/>
              </a:gs>
            </a:gsLst>
            <a:lin ang="0" scaled="1"/>
          </a:gradFill>
          <a:ln w="9525">
            <a:solidFill>
              <a:srgbClr val="000000"/>
            </a:solidFill>
            <a:miter lim="800000"/>
            <a:headEnd/>
            <a:tailEnd/>
          </a:ln>
          <a:effectLst>
            <a:outerShdw dist="35921" dir="2700000" algn="ctr" rotWithShape="0">
              <a:srgbClr val="808080"/>
            </a:outerShdw>
          </a:effectLst>
        </p:spPr>
        <p:txBody>
          <a:bodyPr wrap="none" anchor="ctr"/>
          <a:lstStyle/>
          <a:p>
            <a:pPr>
              <a:defRPr/>
            </a:pPr>
            <a:endParaRPr lang="en-IN"/>
          </a:p>
        </p:txBody>
      </p:sp>
      <p:sp>
        <p:nvSpPr>
          <p:cNvPr id="726027" name="AutoShape 11"/>
          <p:cNvSpPr>
            <a:spLocks noChangeArrowheads="1"/>
          </p:cNvSpPr>
          <p:nvPr/>
        </p:nvSpPr>
        <p:spPr bwMode="auto">
          <a:xfrm rot="-5400000" flipH="1" flipV="1">
            <a:off x="216045" y="3797353"/>
            <a:ext cx="4343400" cy="406294"/>
          </a:xfrm>
          <a:prstGeom prst="leftRightArrow">
            <a:avLst>
              <a:gd name="adj1" fmla="val 50000"/>
              <a:gd name="adj2" fmla="val 285000"/>
            </a:avLst>
          </a:prstGeom>
          <a:gradFill rotWithShape="0">
            <a:gsLst>
              <a:gs pos="0">
                <a:srgbClr val="CCFFFF"/>
              </a:gs>
              <a:gs pos="50000">
                <a:srgbClr val="6699FF"/>
              </a:gs>
              <a:gs pos="100000">
                <a:srgbClr val="CCFFFF"/>
              </a:gs>
            </a:gsLst>
            <a:lin ang="5400000" scaled="1"/>
          </a:gradFill>
          <a:ln w="9525">
            <a:solidFill>
              <a:srgbClr val="000000"/>
            </a:solidFill>
            <a:miter lim="800000"/>
            <a:headEnd/>
            <a:tailEnd/>
          </a:ln>
          <a:effectLst>
            <a:outerShdw dist="35921" dir="2700000" algn="ctr" rotWithShape="0">
              <a:srgbClr val="808080"/>
            </a:outerShdw>
          </a:effectLst>
        </p:spPr>
        <p:txBody>
          <a:bodyPr wrap="none" anchor="ctr"/>
          <a:lstStyle/>
          <a:p>
            <a:pPr>
              <a:defRPr/>
            </a:pPr>
            <a:endParaRPr lang="en-IN"/>
          </a:p>
        </p:txBody>
      </p:sp>
    </p:spTree>
    <p:extLst>
      <p:ext uri="{BB962C8B-B14F-4D97-AF65-F5344CB8AC3E}">
        <p14:creationId xmlns:p14="http://schemas.microsoft.com/office/powerpoint/2010/main" val="33672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57908" y="188640"/>
            <a:ext cx="11376237" cy="1162050"/>
          </a:xfrm>
        </p:spPr>
        <p:txBody>
          <a:bodyPr>
            <a:normAutofit/>
          </a:bodyPr>
          <a:lstStyle/>
          <a:p>
            <a:pPr fontAlgn="auto">
              <a:spcAft>
                <a:spcPts val="0"/>
              </a:spcAft>
              <a:defRPr/>
            </a:pPr>
            <a:r>
              <a:rPr lang="en-US" sz="3600" dirty="0" smtClean="0">
                <a:solidFill>
                  <a:schemeClr val="accent1"/>
                </a:solidFill>
                <a:effectLst>
                  <a:outerShdw blurRad="38100" dist="38100" dir="2700000" algn="tl">
                    <a:srgbClr val="000000"/>
                  </a:outerShdw>
                </a:effectLst>
                <a:latin typeface="Times New Roman" pitchFamily="18" charset="0"/>
              </a:rPr>
              <a:t>MAJOR PRODUCT MIX STRATEGIES</a:t>
            </a:r>
            <a:endParaRPr lang="en-US" sz="2800" dirty="0" smtClean="0">
              <a:solidFill>
                <a:schemeClr val="accent1"/>
              </a:solidFill>
              <a:effectLst>
                <a:outerShdw blurRad="38100" dist="38100" dir="2700000" algn="tl">
                  <a:srgbClr val="000000"/>
                </a:outerShdw>
              </a:effectLst>
              <a:latin typeface="Times New Roman" pitchFamily="18" charset="0"/>
            </a:endParaRPr>
          </a:p>
        </p:txBody>
      </p:sp>
      <p:sp>
        <p:nvSpPr>
          <p:cNvPr id="18435" name="Rectangle 3"/>
          <p:cNvSpPr>
            <a:spLocks noGrp="1" noChangeArrowheads="1"/>
          </p:cNvSpPr>
          <p:nvPr>
            <p:ph idx="1"/>
          </p:nvPr>
        </p:nvSpPr>
        <p:spPr>
          <a:xfrm>
            <a:off x="1557908" y="1484784"/>
            <a:ext cx="10055781" cy="5184576"/>
          </a:xfrm>
        </p:spPr>
        <p:txBody>
          <a:bodyPr>
            <a:normAutofit fontScale="85000" lnSpcReduction="20000"/>
          </a:bodyPr>
          <a:lstStyle/>
          <a:p>
            <a:pPr marL="274320" indent="-274320" fontAlgn="auto">
              <a:spcAft>
                <a:spcPts val="0"/>
              </a:spcAft>
              <a:buClr>
                <a:schemeClr val="accent3"/>
              </a:buClr>
              <a:buFont typeface="Wingdings 2"/>
              <a:buChar char=""/>
              <a:defRPr/>
            </a:pPr>
            <a:r>
              <a:rPr lang="en-US" sz="2400" b="1" dirty="0" smtClean="0"/>
              <a:t>Expansion of Product Mix</a:t>
            </a:r>
          </a:p>
          <a:p>
            <a:pPr marL="640080" lvl="1" indent="-246888" fontAlgn="auto">
              <a:spcAft>
                <a:spcPts val="0"/>
              </a:spcAft>
              <a:buFont typeface="Wingdings 2"/>
              <a:buChar char=""/>
              <a:defRPr/>
            </a:pPr>
            <a:r>
              <a:rPr lang="en-US" b="1" i="1" dirty="0" smtClean="0">
                <a:solidFill>
                  <a:srgbClr val="18997C"/>
                </a:solidFill>
              </a:rPr>
              <a:t>Width</a:t>
            </a:r>
            <a:r>
              <a:rPr lang="en-US" b="1" dirty="0" smtClean="0">
                <a:solidFill>
                  <a:srgbClr val="18997C"/>
                </a:solidFill>
              </a:rPr>
              <a:t> </a:t>
            </a:r>
            <a:r>
              <a:rPr lang="en-US" b="1" dirty="0" smtClean="0"/>
              <a:t>- Mix extension.</a:t>
            </a:r>
          </a:p>
          <a:p>
            <a:pPr marL="640080" lvl="1" indent="-246888" fontAlgn="auto">
              <a:spcAft>
                <a:spcPts val="0"/>
              </a:spcAft>
              <a:buFont typeface="Wingdings 2"/>
              <a:buChar char=""/>
              <a:defRPr/>
            </a:pPr>
            <a:r>
              <a:rPr lang="en-US" b="1" i="1" dirty="0" smtClean="0">
                <a:solidFill>
                  <a:srgbClr val="18997C"/>
                </a:solidFill>
              </a:rPr>
              <a:t>Depth</a:t>
            </a:r>
            <a:r>
              <a:rPr lang="en-US" b="1" dirty="0" smtClean="0"/>
              <a:t> - Line extension.</a:t>
            </a:r>
          </a:p>
          <a:p>
            <a:pPr marL="640080" lvl="1" indent="-246888" fontAlgn="auto">
              <a:spcAft>
                <a:spcPts val="0"/>
              </a:spcAft>
              <a:buFont typeface="Wingdings 2"/>
              <a:buChar char=""/>
              <a:defRPr/>
            </a:pPr>
            <a:endParaRPr lang="en-US" b="1" dirty="0" smtClean="0"/>
          </a:p>
          <a:p>
            <a:pPr marL="274320" indent="-274320" fontAlgn="auto">
              <a:spcAft>
                <a:spcPts val="0"/>
              </a:spcAft>
              <a:buClr>
                <a:schemeClr val="accent3"/>
              </a:buClr>
              <a:buFont typeface="Wingdings 2"/>
              <a:buChar char=""/>
              <a:defRPr/>
            </a:pPr>
            <a:r>
              <a:rPr lang="en-US" sz="2400" b="1" dirty="0" smtClean="0"/>
              <a:t>Contraction of Product Mix</a:t>
            </a:r>
          </a:p>
          <a:p>
            <a:pPr lvl="1" indent="-246888">
              <a:buFont typeface="Wingdings 2"/>
              <a:buChar char=""/>
              <a:defRPr/>
            </a:pPr>
            <a:r>
              <a:rPr lang="en-US" b="1" i="1" dirty="0" smtClean="0">
                <a:solidFill>
                  <a:srgbClr val="18997C"/>
                </a:solidFill>
              </a:rPr>
              <a:t>Width</a:t>
            </a:r>
            <a:r>
              <a:rPr lang="en-US" b="1" dirty="0"/>
              <a:t>- Mix extension.</a:t>
            </a:r>
          </a:p>
          <a:p>
            <a:pPr lvl="1" indent="-246888">
              <a:buFont typeface="Wingdings 2"/>
              <a:buChar char=""/>
              <a:defRPr/>
            </a:pPr>
            <a:r>
              <a:rPr lang="en-US" b="1" i="1" dirty="0">
                <a:solidFill>
                  <a:srgbClr val="18997C"/>
                </a:solidFill>
              </a:rPr>
              <a:t>Depth</a:t>
            </a:r>
            <a:r>
              <a:rPr lang="en-US" b="1" dirty="0"/>
              <a:t> - Line extension.</a:t>
            </a:r>
          </a:p>
          <a:p>
            <a:pPr marL="393192" lvl="1" indent="0" fontAlgn="auto">
              <a:spcAft>
                <a:spcPts val="0"/>
              </a:spcAft>
              <a:buNone/>
              <a:defRPr/>
            </a:pPr>
            <a:endParaRPr lang="en-US" b="1" i="1" dirty="0" smtClean="0"/>
          </a:p>
          <a:p>
            <a:pPr marL="274320" indent="-274320" fontAlgn="auto">
              <a:spcAft>
                <a:spcPts val="0"/>
              </a:spcAft>
              <a:buClr>
                <a:schemeClr val="accent3"/>
              </a:buClr>
              <a:buFont typeface="Wingdings 2"/>
              <a:buChar char=""/>
              <a:defRPr/>
            </a:pPr>
            <a:r>
              <a:rPr lang="en-US" sz="2400" b="1" dirty="0" smtClean="0"/>
              <a:t>Alteration of Existing Products</a:t>
            </a:r>
          </a:p>
          <a:p>
            <a:pPr marL="274320" indent="-274320" fontAlgn="auto">
              <a:spcAft>
                <a:spcPts val="0"/>
              </a:spcAft>
              <a:buClr>
                <a:schemeClr val="accent3"/>
              </a:buClr>
              <a:buFont typeface="Wingdings 2"/>
              <a:buChar char=""/>
              <a:defRPr/>
            </a:pPr>
            <a:endParaRPr lang="en-US" sz="2400" b="1" dirty="0" smtClean="0"/>
          </a:p>
          <a:p>
            <a:pPr marL="274320" indent="-274320" fontAlgn="auto">
              <a:spcAft>
                <a:spcPts val="0"/>
              </a:spcAft>
              <a:buClr>
                <a:schemeClr val="accent3"/>
              </a:buClr>
              <a:buFont typeface="Wingdings 2"/>
              <a:buChar char=""/>
              <a:defRPr/>
            </a:pPr>
            <a:r>
              <a:rPr lang="en-US" sz="2400" b="1" dirty="0" smtClean="0"/>
              <a:t>Positioning the Product</a:t>
            </a:r>
          </a:p>
          <a:p>
            <a:pPr marL="640080" lvl="1" indent="-246888" fontAlgn="auto">
              <a:spcAft>
                <a:spcPts val="0"/>
              </a:spcAft>
              <a:buFont typeface="Wingdings 2"/>
              <a:buChar char=""/>
              <a:defRPr/>
            </a:pPr>
            <a:r>
              <a:rPr lang="en-US" b="1" dirty="0" smtClean="0">
                <a:solidFill>
                  <a:schemeClr val="accent1"/>
                </a:solidFill>
              </a:rPr>
              <a:t>Position</a:t>
            </a:r>
            <a:r>
              <a:rPr lang="en-US" b="1" dirty="0" smtClean="0"/>
              <a:t> is the image that the product projects in relation to competitive products and to other products marketed by the company.</a:t>
            </a:r>
          </a:p>
          <a:p>
            <a:pPr marL="274320" indent="-274320" fontAlgn="auto">
              <a:spcAft>
                <a:spcPts val="0"/>
              </a:spcAft>
              <a:buClr>
                <a:schemeClr val="accent3"/>
              </a:buClr>
              <a:buFont typeface="Wingdings 2"/>
              <a:buChar char=""/>
              <a:defRPr/>
            </a:pPr>
            <a:endParaRPr lang="en-US" sz="2400" b="1" dirty="0" smtClean="0"/>
          </a:p>
        </p:txBody>
      </p:sp>
    </p:spTree>
    <p:extLst>
      <p:ext uri="{BB962C8B-B14F-4D97-AF65-F5344CB8AC3E}">
        <p14:creationId xmlns:p14="http://schemas.microsoft.com/office/powerpoint/2010/main" val="16327794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ox(in)">
                                      <p:cBhvr>
                                        <p:cTn id="7" dur="500"/>
                                        <p:tgtEl>
                                          <p:spTgt spid="18435">
                                            <p:txEl>
                                              <p:pRg st="0" end="0"/>
                                            </p:txEl>
                                          </p:spTgt>
                                        </p:tgtEl>
                                      </p:cBhvr>
                                    </p:animEffect>
                                  </p:childTnLst>
                                  <p:subTnLst>
                                    <p:animClr clrSpc="rgb" dir="cw">
                                      <p:cBhvr override="childStyle">
                                        <p:cTn dur="1" fill="hold" display="0" masterRel="nextClick" afterEffect="1"/>
                                        <p:tgtEl>
                                          <p:spTgt spid="18435">
                                            <p:txEl>
                                              <p:pRg st="0" end="0"/>
                                            </p:txEl>
                                          </p:spTgt>
                                        </p:tgtEl>
                                        <p:attrNameLst>
                                          <p:attrName>ppt_c</p:attrName>
                                        </p:attrNameLst>
                                      </p:cBhvr>
                                      <p:to>
                                        <a:srgbClr val="18997C"/>
                                      </p:to>
                                    </p:animClr>
                                  </p:subTnLst>
                                </p:cTn>
                              </p:par>
                              <p:par>
                                <p:cTn id="8" presetID="4" presetClass="entr" presetSubtype="16" fill="hold" grpId="0" nodeType="withEffect">
                                  <p:stCondLst>
                                    <p:cond delay="0"/>
                                  </p:stCondLst>
                                  <p:childTnLst>
                                    <p:set>
                                      <p:cBhvr>
                                        <p:cTn id="9" dur="1" fill="hold">
                                          <p:stCondLst>
                                            <p:cond delay="0"/>
                                          </p:stCondLst>
                                        </p:cTn>
                                        <p:tgtEl>
                                          <p:spTgt spid="18435">
                                            <p:txEl>
                                              <p:pRg st="1" end="1"/>
                                            </p:txEl>
                                          </p:spTgt>
                                        </p:tgtEl>
                                        <p:attrNameLst>
                                          <p:attrName>style.visibility</p:attrName>
                                        </p:attrNameLst>
                                      </p:cBhvr>
                                      <p:to>
                                        <p:strVal val="visible"/>
                                      </p:to>
                                    </p:set>
                                    <p:animEffect transition="in" filter="box(in)">
                                      <p:cBhvr>
                                        <p:cTn id="10" dur="500"/>
                                        <p:tgtEl>
                                          <p:spTgt spid="18435">
                                            <p:txEl>
                                              <p:pRg st="1" end="1"/>
                                            </p:txEl>
                                          </p:spTgt>
                                        </p:tgtEl>
                                      </p:cBhvr>
                                    </p:animEffect>
                                  </p:childTnLst>
                                  <p:subTnLst>
                                    <p:animClr clrSpc="rgb" dir="cw">
                                      <p:cBhvr override="childStyle">
                                        <p:cTn dur="1" fill="hold" display="0" masterRel="nextClick" afterEffect="1"/>
                                        <p:tgtEl>
                                          <p:spTgt spid="18435">
                                            <p:txEl>
                                              <p:pRg st="1" end="1"/>
                                            </p:txEl>
                                          </p:spTgt>
                                        </p:tgtEl>
                                        <p:attrNameLst>
                                          <p:attrName>ppt_c</p:attrName>
                                        </p:attrNameLst>
                                      </p:cBhvr>
                                      <p:to>
                                        <a:srgbClr val="18997C"/>
                                      </p:to>
                                    </p:animClr>
                                  </p:subTnLst>
                                </p:cTn>
                              </p:par>
                              <p:par>
                                <p:cTn id="11" presetID="4" presetClass="entr" presetSubtype="16" fill="hold" grpId="0" nodeType="with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animEffect transition="in" filter="box(in)">
                                      <p:cBhvr>
                                        <p:cTn id="13" dur="500"/>
                                        <p:tgtEl>
                                          <p:spTgt spid="18435">
                                            <p:txEl>
                                              <p:pRg st="2" end="2"/>
                                            </p:txEl>
                                          </p:spTgt>
                                        </p:tgtEl>
                                      </p:cBhvr>
                                    </p:animEffect>
                                  </p:childTnLst>
                                  <p:subTnLst>
                                    <p:animClr clrSpc="rgb" dir="cw">
                                      <p:cBhvr override="childStyle">
                                        <p:cTn dur="1" fill="hold" display="0" masterRel="nextClick" afterEffect="1"/>
                                        <p:tgtEl>
                                          <p:spTgt spid="18435">
                                            <p:txEl>
                                              <p:pRg st="2" end="2"/>
                                            </p:txEl>
                                          </p:spTgt>
                                        </p:tgtEl>
                                        <p:attrNameLst>
                                          <p:attrName>ppt_c</p:attrName>
                                        </p:attrNameLst>
                                      </p:cBhvr>
                                      <p:to>
                                        <a:srgbClr val="18997C"/>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8435">
                                            <p:txEl>
                                              <p:pRg st="4" end="4"/>
                                            </p:txEl>
                                          </p:spTgt>
                                        </p:tgtEl>
                                        <p:attrNameLst>
                                          <p:attrName>style.visibility</p:attrName>
                                        </p:attrNameLst>
                                      </p:cBhvr>
                                      <p:to>
                                        <p:strVal val="visible"/>
                                      </p:to>
                                    </p:set>
                                    <p:animEffect transition="in" filter="box(in)">
                                      <p:cBhvr>
                                        <p:cTn id="18" dur="500"/>
                                        <p:tgtEl>
                                          <p:spTgt spid="18435">
                                            <p:txEl>
                                              <p:pRg st="4" end="4"/>
                                            </p:txEl>
                                          </p:spTgt>
                                        </p:tgtEl>
                                      </p:cBhvr>
                                    </p:animEffect>
                                  </p:childTnLst>
                                  <p:subTnLst>
                                    <p:animClr clrSpc="rgb" dir="cw">
                                      <p:cBhvr override="childStyle">
                                        <p:cTn dur="1" fill="hold" display="0" masterRel="nextClick" afterEffect="1"/>
                                        <p:tgtEl>
                                          <p:spTgt spid="18435">
                                            <p:txEl>
                                              <p:pRg st="4" end="4"/>
                                            </p:txEl>
                                          </p:spTgt>
                                        </p:tgtEl>
                                        <p:attrNameLst>
                                          <p:attrName>ppt_c</p:attrName>
                                        </p:attrNameLst>
                                      </p:cBhvr>
                                      <p:to>
                                        <a:srgbClr val="18997C"/>
                                      </p:to>
                                    </p:animClr>
                                  </p:subTnLst>
                                </p:cTn>
                              </p:par>
                              <p:par>
                                <p:cTn id="19" presetID="4" presetClass="entr" presetSubtype="16" fill="hold" grpId="0" nodeType="withEffect">
                                  <p:stCondLst>
                                    <p:cond delay="0"/>
                                  </p:stCondLst>
                                  <p:childTnLst>
                                    <p:set>
                                      <p:cBhvr>
                                        <p:cTn id="20" dur="1" fill="hold">
                                          <p:stCondLst>
                                            <p:cond delay="0"/>
                                          </p:stCondLst>
                                        </p:cTn>
                                        <p:tgtEl>
                                          <p:spTgt spid="18435">
                                            <p:txEl>
                                              <p:pRg st="5" end="5"/>
                                            </p:txEl>
                                          </p:spTgt>
                                        </p:tgtEl>
                                        <p:attrNameLst>
                                          <p:attrName>style.visibility</p:attrName>
                                        </p:attrNameLst>
                                      </p:cBhvr>
                                      <p:to>
                                        <p:strVal val="visible"/>
                                      </p:to>
                                    </p:set>
                                    <p:animEffect transition="in" filter="box(in)">
                                      <p:cBhvr>
                                        <p:cTn id="21" dur="500"/>
                                        <p:tgtEl>
                                          <p:spTgt spid="18435">
                                            <p:txEl>
                                              <p:pRg st="5" end="5"/>
                                            </p:txEl>
                                          </p:spTgt>
                                        </p:tgtEl>
                                      </p:cBhvr>
                                    </p:animEffect>
                                  </p:childTnLst>
                                  <p:subTnLst>
                                    <p:animClr clrSpc="rgb" dir="cw">
                                      <p:cBhvr override="childStyle">
                                        <p:cTn dur="1" fill="hold" display="0" masterRel="nextClick" afterEffect="1"/>
                                        <p:tgtEl>
                                          <p:spTgt spid="18435">
                                            <p:txEl>
                                              <p:pRg st="5" end="5"/>
                                            </p:txEl>
                                          </p:spTgt>
                                        </p:tgtEl>
                                        <p:attrNameLst>
                                          <p:attrName>ppt_c</p:attrName>
                                        </p:attrNameLst>
                                      </p:cBhvr>
                                      <p:to>
                                        <a:srgbClr val="18997C"/>
                                      </p:to>
                                    </p:animClr>
                                  </p:subTnLst>
                                </p:cTn>
                              </p:par>
                              <p:par>
                                <p:cTn id="22" presetID="4" presetClass="entr" presetSubtype="16" fill="hold" grpId="0" nodeType="withEffect">
                                  <p:stCondLst>
                                    <p:cond delay="0"/>
                                  </p:stCondLst>
                                  <p:childTnLst>
                                    <p:set>
                                      <p:cBhvr>
                                        <p:cTn id="23" dur="1" fill="hold">
                                          <p:stCondLst>
                                            <p:cond delay="0"/>
                                          </p:stCondLst>
                                        </p:cTn>
                                        <p:tgtEl>
                                          <p:spTgt spid="18435">
                                            <p:txEl>
                                              <p:pRg st="6" end="6"/>
                                            </p:txEl>
                                          </p:spTgt>
                                        </p:tgtEl>
                                        <p:attrNameLst>
                                          <p:attrName>style.visibility</p:attrName>
                                        </p:attrNameLst>
                                      </p:cBhvr>
                                      <p:to>
                                        <p:strVal val="visible"/>
                                      </p:to>
                                    </p:set>
                                    <p:animEffect transition="in" filter="box(in)">
                                      <p:cBhvr>
                                        <p:cTn id="24" dur="500"/>
                                        <p:tgtEl>
                                          <p:spTgt spid="18435">
                                            <p:txEl>
                                              <p:pRg st="6" end="6"/>
                                            </p:txEl>
                                          </p:spTgt>
                                        </p:tgtEl>
                                      </p:cBhvr>
                                    </p:animEffect>
                                  </p:childTnLst>
                                  <p:subTnLst>
                                    <p:animClr clrSpc="rgb" dir="cw">
                                      <p:cBhvr override="childStyle">
                                        <p:cTn dur="1" fill="hold" display="0" masterRel="nextClick" afterEffect="1"/>
                                        <p:tgtEl>
                                          <p:spTgt spid="18435">
                                            <p:txEl>
                                              <p:pRg st="6" end="6"/>
                                            </p:txEl>
                                          </p:spTgt>
                                        </p:tgtEl>
                                        <p:attrNameLst>
                                          <p:attrName>ppt_c</p:attrName>
                                        </p:attrNameLst>
                                      </p:cBhvr>
                                      <p:to>
                                        <a:srgbClr val="18997C"/>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8435">
                                            <p:txEl>
                                              <p:pRg st="8" end="8"/>
                                            </p:txEl>
                                          </p:spTgt>
                                        </p:tgtEl>
                                        <p:attrNameLst>
                                          <p:attrName>style.visibility</p:attrName>
                                        </p:attrNameLst>
                                      </p:cBhvr>
                                      <p:to>
                                        <p:strVal val="visible"/>
                                      </p:to>
                                    </p:set>
                                    <p:animEffect transition="in" filter="box(in)">
                                      <p:cBhvr>
                                        <p:cTn id="29" dur="500"/>
                                        <p:tgtEl>
                                          <p:spTgt spid="18435">
                                            <p:txEl>
                                              <p:pRg st="8" end="8"/>
                                            </p:txEl>
                                          </p:spTgt>
                                        </p:tgtEl>
                                      </p:cBhvr>
                                    </p:animEffect>
                                  </p:childTnLst>
                                  <p:subTnLst>
                                    <p:animClr clrSpc="rgb" dir="cw">
                                      <p:cBhvr override="childStyle">
                                        <p:cTn dur="1" fill="hold" display="0" masterRel="nextClick" afterEffect="1"/>
                                        <p:tgtEl>
                                          <p:spTgt spid="18435">
                                            <p:txEl>
                                              <p:pRg st="8" end="8"/>
                                            </p:txEl>
                                          </p:spTgt>
                                        </p:tgtEl>
                                        <p:attrNameLst>
                                          <p:attrName>ppt_c</p:attrName>
                                        </p:attrNameLst>
                                      </p:cBhvr>
                                      <p:to>
                                        <a:srgbClr val="18997C"/>
                                      </p:to>
                                    </p:animClr>
                                  </p:sub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8435">
                                            <p:txEl>
                                              <p:pRg st="10" end="10"/>
                                            </p:txEl>
                                          </p:spTgt>
                                        </p:tgtEl>
                                        <p:attrNameLst>
                                          <p:attrName>style.visibility</p:attrName>
                                        </p:attrNameLst>
                                      </p:cBhvr>
                                      <p:to>
                                        <p:strVal val="visible"/>
                                      </p:to>
                                    </p:set>
                                    <p:animEffect transition="in" filter="box(in)">
                                      <p:cBhvr>
                                        <p:cTn id="34" dur="500"/>
                                        <p:tgtEl>
                                          <p:spTgt spid="18435">
                                            <p:txEl>
                                              <p:pRg st="10" end="10"/>
                                            </p:txEl>
                                          </p:spTgt>
                                        </p:tgtEl>
                                      </p:cBhvr>
                                    </p:animEffect>
                                  </p:childTnLst>
                                  <p:subTnLst>
                                    <p:animClr clrSpc="rgb" dir="cw">
                                      <p:cBhvr override="childStyle">
                                        <p:cTn dur="1" fill="hold" display="0" masterRel="nextClick" afterEffect="1"/>
                                        <p:tgtEl>
                                          <p:spTgt spid="18435">
                                            <p:txEl>
                                              <p:pRg st="10" end="10"/>
                                            </p:txEl>
                                          </p:spTgt>
                                        </p:tgtEl>
                                        <p:attrNameLst>
                                          <p:attrName>ppt_c</p:attrName>
                                        </p:attrNameLst>
                                      </p:cBhvr>
                                      <p:to>
                                        <a:srgbClr val="18997C"/>
                                      </p:to>
                                    </p:animClr>
                                  </p:subTnLst>
                                </p:cTn>
                              </p:par>
                              <p:par>
                                <p:cTn id="35" presetID="4" presetClass="entr" presetSubtype="16" fill="hold" grpId="0" nodeType="withEffect">
                                  <p:stCondLst>
                                    <p:cond delay="0"/>
                                  </p:stCondLst>
                                  <p:childTnLst>
                                    <p:set>
                                      <p:cBhvr>
                                        <p:cTn id="36" dur="1" fill="hold">
                                          <p:stCondLst>
                                            <p:cond delay="0"/>
                                          </p:stCondLst>
                                        </p:cTn>
                                        <p:tgtEl>
                                          <p:spTgt spid="18435">
                                            <p:txEl>
                                              <p:pRg st="11" end="11"/>
                                            </p:txEl>
                                          </p:spTgt>
                                        </p:tgtEl>
                                        <p:attrNameLst>
                                          <p:attrName>style.visibility</p:attrName>
                                        </p:attrNameLst>
                                      </p:cBhvr>
                                      <p:to>
                                        <p:strVal val="visible"/>
                                      </p:to>
                                    </p:set>
                                    <p:animEffect transition="in" filter="box(in)">
                                      <p:cBhvr>
                                        <p:cTn id="37" dur="500"/>
                                        <p:tgtEl>
                                          <p:spTgt spid="18435">
                                            <p:txEl>
                                              <p:pRg st="11" end="11"/>
                                            </p:txEl>
                                          </p:spTgt>
                                        </p:tgtEl>
                                      </p:cBhvr>
                                    </p:animEffect>
                                  </p:childTnLst>
                                  <p:subTnLst>
                                    <p:animClr clrSpc="rgb" dir="cw">
                                      <p:cBhvr override="childStyle">
                                        <p:cTn dur="1" fill="hold" display="0" masterRel="nextClick" afterEffect="1"/>
                                        <p:tgtEl>
                                          <p:spTgt spid="18435">
                                            <p:txEl>
                                              <p:pRg st="11" end="11"/>
                                            </p:txEl>
                                          </p:spTgt>
                                        </p:tgtEl>
                                        <p:attrNameLst>
                                          <p:attrName>ppt_c</p:attrName>
                                        </p:attrNameLst>
                                      </p:cBhvr>
                                      <p:to>
                                        <a:srgbClr val="18997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 Product Line?</a:t>
            </a:r>
            <a:endParaRPr lang="en-IN" dirty="0"/>
          </a:p>
        </p:txBody>
      </p:sp>
      <p:sp>
        <p:nvSpPr>
          <p:cNvPr id="3" name="Content Placeholder 2"/>
          <p:cNvSpPr>
            <a:spLocks noGrp="1"/>
          </p:cNvSpPr>
          <p:nvPr>
            <p:ph idx="1"/>
          </p:nvPr>
        </p:nvSpPr>
        <p:spPr/>
        <p:txBody>
          <a:bodyPr>
            <a:normAutofit fontScale="92500"/>
          </a:bodyPr>
          <a:lstStyle/>
          <a:p>
            <a:pPr algn="just">
              <a:buNone/>
            </a:pPr>
            <a:r>
              <a:rPr lang="en-US" b="1" dirty="0"/>
              <a:t>A </a:t>
            </a:r>
            <a:r>
              <a:rPr lang="en-US" b="1" dirty="0">
                <a:solidFill>
                  <a:schemeClr val="accent1"/>
                </a:solidFill>
              </a:rPr>
              <a:t>product line </a:t>
            </a:r>
            <a:r>
              <a:rPr lang="en-US" b="1" dirty="0"/>
              <a:t>is a broad group of products, intended for essentially similar uses and possessing reasonably similar physical characteristics.</a:t>
            </a:r>
          </a:p>
          <a:p>
            <a:pPr algn="just">
              <a:buNone/>
            </a:pPr>
            <a:r>
              <a:rPr lang="en-IN" dirty="0" smtClean="0"/>
              <a:t>A product line is that combination of products which; </a:t>
            </a:r>
          </a:p>
          <a:p>
            <a:pPr algn="just">
              <a:buFont typeface="Wingdings" pitchFamily="2" charset="2"/>
              <a:buChar char="§"/>
            </a:pPr>
            <a:r>
              <a:rPr lang="en-IN" dirty="0" smtClean="0"/>
              <a:t>Belongs to a single manufacturer </a:t>
            </a:r>
          </a:p>
          <a:p>
            <a:pPr algn="just">
              <a:buFont typeface="Wingdings" pitchFamily="2" charset="2"/>
              <a:buChar char="§"/>
            </a:pPr>
            <a:r>
              <a:rPr lang="en-IN" dirty="0" smtClean="0"/>
              <a:t>Shares similar Attributes</a:t>
            </a:r>
          </a:p>
          <a:p>
            <a:pPr algn="just">
              <a:buFont typeface="Wingdings" pitchFamily="2" charset="2"/>
              <a:buChar char="§"/>
            </a:pPr>
            <a:r>
              <a:rPr lang="en-IN" dirty="0" smtClean="0"/>
              <a:t>Serves the common general purpose but;</a:t>
            </a:r>
          </a:p>
          <a:p>
            <a:pPr algn="just">
              <a:buFont typeface="Wingdings" pitchFamily="2" charset="2"/>
              <a:buChar char="§"/>
            </a:pPr>
            <a:r>
              <a:rPr lang="en-IN" dirty="0" smtClean="0"/>
              <a:t>Targets different market segments</a:t>
            </a:r>
            <a:endParaRPr lang="en-IN" dirty="0"/>
          </a:p>
        </p:txBody>
      </p:sp>
    </p:spTree>
    <p:extLst>
      <p:ext uri="{BB962C8B-B14F-4D97-AF65-F5344CB8AC3E}">
        <p14:creationId xmlns:p14="http://schemas.microsoft.com/office/powerpoint/2010/main" val="392033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Samsung</a:t>
            </a:r>
            <a:endParaRPr lang="en-IN" dirty="0"/>
          </a:p>
        </p:txBody>
      </p:sp>
      <p:pic>
        <p:nvPicPr>
          <p:cNvPr id="4" name="Content Placeholder 3" descr="2.jpg"/>
          <p:cNvPicPr>
            <a:picLocks noGrp="1" noChangeAspect="1"/>
          </p:cNvPicPr>
          <p:nvPr>
            <p:ph idx="1"/>
          </p:nvPr>
        </p:nvPicPr>
        <p:blipFill>
          <a:blip r:embed="rId2" cstate="print"/>
          <a:stretch>
            <a:fillRect/>
          </a:stretch>
        </p:blipFill>
        <p:spPr>
          <a:xfrm>
            <a:off x="1917948" y="1628800"/>
            <a:ext cx="2304256" cy="2431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gala.jpg"/>
          <p:cNvPicPr>
            <a:picLocks noChangeAspect="1"/>
          </p:cNvPicPr>
          <p:nvPr/>
        </p:nvPicPr>
        <p:blipFill>
          <a:blip r:embed="rId3" cstate="print"/>
          <a:stretch>
            <a:fillRect/>
          </a:stretch>
        </p:blipFill>
        <p:spPr>
          <a:xfrm>
            <a:off x="2057747" y="4293096"/>
            <a:ext cx="1876425" cy="243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images.jpg"/>
          <p:cNvPicPr>
            <a:picLocks noChangeAspect="1"/>
          </p:cNvPicPr>
          <p:nvPr/>
        </p:nvPicPr>
        <p:blipFill>
          <a:blip r:embed="rId4" cstate="print"/>
          <a:stretch>
            <a:fillRect/>
          </a:stretch>
        </p:blipFill>
        <p:spPr>
          <a:xfrm>
            <a:off x="9694812" y="4365104"/>
            <a:ext cx="1368152" cy="2360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samsung-mobile-phones.jpg"/>
          <p:cNvPicPr>
            <a:picLocks noChangeAspect="1"/>
          </p:cNvPicPr>
          <p:nvPr/>
        </p:nvPicPr>
        <p:blipFill>
          <a:blip r:embed="rId5" cstate="print"/>
          <a:stretch>
            <a:fillRect/>
          </a:stretch>
        </p:blipFill>
        <p:spPr>
          <a:xfrm>
            <a:off x="4616474" y="2204864"/>
            <a:ext cx="4286250" cy="4286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292630-samsung-galaxy-s-iii-at-t.jpg"/>
          <p:cNvPicPr>
            <a:picLocks noChangeAspect="1"/>
          </p:cNvPicPr>
          <p:nvPr/>
        </p:nvPicPr>
        <p:blipFill>
          <a:blip r:embed="rId6" cstate="print"/>
          <a:stretch>
            <a:fillRect/>
          </a:stretch>
        </p:blipFill>
        <p:spPr>
          <a:xfrm>
            <a:off x="9190756" y="1556792"/>
            <a:ext cx="2448272" cy="24482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086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Product line decisions?</a:t>
            </a:r>
            <a:endParaRPr lang="en-IN" dirty="0"/>
          </a:p>
        </p:txBody>
      </p:sp>
      <p:sp>
        <p:nvSpPr>
          <p:cNvPr id="3" name="Content Placeholder 2"/>
          <p:cNvSpPr>
            <a:spLocks noGrp="1"/>
          </p:cNvSpPr>
          <p:nvPr>
            <p:ph idx="1"/>
          </p:nvPr>
        </p:nvSpPr>
        <p:spPr>
          <a:xfrm>
            <a:off x="1913645" y="1940768"/>
            <a:ext cx="9994837" cy="4800600"/>
          </a:xfrm>
        </p:spPr>
        <p:txBody>
          <a:bodyPr>
            <a:normAutofit fontScale="92500" lnSpcReduction="10000"/>
          </a:bodyPr>
          <a:lstStyle/>
          <a:p>
            <a:r>
              <a:rPr lang="en-IN" dirty="0" smtClean="0"/>
              <a:t>Provides better market access</a:t>
            </a:r>
          </a:p>
          <a:p>
            <a:pPr>
              <a:buNone/>
            </a:pPr>
            <a:endParaRPr lang="en-IN" dirty="0" smtClean="0"/>
          </a:p>
          <a:p>
            <a:pPr>
              <a:buNone/>
            </a:pPr>
            <a:endParaRPr lang="en-IN" dirty="0" smtClean="0"/>
          </a:p>
          <a:p>
            <a:pPr>
              <a:buNone/>
            </a:pPr>
            <a:endParaRPr lang="en-IN" dirty="0" smtClean="0"/>
          </a:p>
          <a:p>
            <a:r>
              <a:rPr lang="en-IN" dirty="0" smtClean="0"/>
              <a:t>Involves huge investment/disinvestment</a:t>
            </a:r>
          </a:p>
          <a:p>
            <a:pPr>
              <a:buNone/>
            </a:pPr>
            <a:endParaRPr lang="en-IN" dirty="0" smtClean="0"/>
          </a:p>
          <a:p>
            <a:pPr>
              <a:buNone/>
            </a:pPr>
            <a:endParaRPr lang="en-IN" dirty="0" smtClean="0"/>
          </a:p>
          <a:p>
            <a:pPr>
              <a:buNone/>
            </a:pPr>
            <a:endParaRPr lang="en-IN" dirty="0" smtClean="0"/>
          </a:p>
          <a:p>
            <a:r>
              <a:rPr lang="en-IN" dirty="0" smtClean="0"/>
              <a:t>Products have close mutual influence</a:t>
            </a:r>
          </a:p>
          <a:p>
            <a:endParaRPr lang="en-IN" dirty="0"/>
          </a:p>
        </p:txBody>
      </p:sp>
      <p:pic>
        <p:nvPicPr>
          <p:cNvPr id="4" name="Picture 3" descr="stock-photo-3628251-action-reaction-ii.jpg"/>
          <p:cNvPicPr>
            <a:picLocks noChangeAspect="1"/>
          </p:cNvPicPr>
          <p:nvPr/>
        </p:nvPicPr>
        <p:blipFill>
          <a:blip r:embed="rId2" cstate="print"/>
          <a:stretch>
            <a:fillRect/>
          </a:stretch>
        </p:blipFill>
        <p:spPr>
          <a:xfrm>
            <a:off x="9766820" y="5349151"/>
            <a:ext cx="2232248" cy="1392217"/>
          </a:xfrm>
          <a:prstGeom prst="rect">
            <a:avLst/>
          </a:prstGeom>
        </p:spPr>
      </p:pic>
      <p:pic>
        <p:nvPicPr>
          <p:cNvPr id="5" name="Picture 4" descr="cash.gif"/>
          <p:cNvPicPr>
            <a:picLocks noChangeAspect="1"/>
          </p:cNvPicPr>
          <p:nvPr/>
        </p:nvPicPr>
        <p:blipFill>
          <a:blip r:embed="rId3" cstate="print"/>
          <a:stretch>
            <a:fillRect/>
          </a:stretch>
        </p:blipFill>
        <p:spPr>
          <a:xfrm>
            <a:off x="10198868" y="3110257"/>
            <a:ext cx="1512167" cy="1974927"/>
          </a:xfrm>
          <a:prstGeom prst="rect">
            <a:avLst/>
          </a:prstGeom>
        </p:spPr>
      </p:pic>
      <p:pic>
        <p:nvPicPr>
          <p:cNvPr id="6" name="Picture 5" descr="mdb-key.gif"/>
          <p:cNvPicPr>
            <a:picLocks noChangeAspect="1"/>
          </p:cNvPicPr>
          <p:nvPr/>
        </p:nvPicPr>
        <p:blipFill>
          <a:blip r:embed="rId4" cstate="print"/>
          <a:stretch>
            <a:fillRect/>
          </a:stretch>
        </p:blipFill>
        <p:spPr>
          <a:xfrm>
            <a:off x="8254652" y="1340768"/>
            <a:ext cx="1800200" cy="1716954"/>
          </a:xfrm>
          <a:prstGeom prst="rect">
            <a:avLst/>
          </a:prstGeom>
        </p:spPr>
      </p:pic>
    </p:spTree>
    <p:extLst>
      <p:ext uri="{BB962C8B-B14F-4D97-AF65-F5344CB8AC3E}">
        <p14:creationId xmlns:p14="http://schemas.microsoft.com/office/powerpoint/2010/main" val="426521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283" y="1916832"/>
            <a:ext cx="12188825" cy="1472184"/>
          </a:xfrm>
        </p:spPr>
        <p:txBody>
          <a:bodyPr/>
          <a:lstStyle/>
          <a:p>
            <a:r>
              <a:rPr lang="en-IN" dirty="0" smtClean="0"/>
              <a:t>Product Line Strategies</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Expansion of product line</a:t>
            </a:r>
            <a:endParaRPr lang="en-IN" dirty="0"/>
          </a:p>
        </p:txBody>
      </p:sp>
      <p:sp>
        <p:nvSpPr>
          <p:cNvPr id="3" name="Content Placeholder 2"/>
          <p:cNvSpPr>
            <a:spLocks noGrp="1"/>
          </p:cNvSpPr>
          <p:nvPr>
            <p:ph idx="1"/>
          </p:nvPr>
        </p:nvSpPr>
        <p:spPr/>
        <p:txBody>
          <a:bodyPr/>
          <a:lstStyle/>
          <a:p>
            <a:r>
              <a:rPr lang="en-IN" dirty="0" smtClean="0"/>
              <a:t>Process of adding more products to the line</a:t>
            </a:r>
          </a:p>
          <a:p>
            <a:r>
              <a:rPr lang="en-IN" dirty="0" smtClean="0"/>
              <a:t>Valid only if; </a:t>
            </a:r>
          </a:p>
          <a:p>
            <a:pPr marL="596646" indent="-514350">
              <a:buFont typeface="+mj-lt"/>
              <a:buAutoNum type="alphaLcParenR"/>
            </a:pPr>
            <a:r>
              <a:rPr lang="en-IN" dirty="0" smtClean="0"/>
              <a:t>There is a well established brand arena &amp; customers are accustomed to switch.</a:t>
            </a:r>
          </a:p>
          <a:p>
            <a:pPr marL="596646" indent="-514350">
              <a:buFont typeface="+mj-lt"/>
              <a:buAutoNum type="alphaLcParenR"/>
            </a:pPr>
            <a:r>
              <a:rPr lang="en-IN" dirty="0" smtClean="0"/>
              <a:t>Competitor lacks a comparable product</a:t>
            </a:r>
          </a:p>
          <a:p>
            <a:pPr marL="596646" indent="-514350">
              <a:buFont typeface="+mj-lt"/>
              <a:buAutoNum type="alphaLcParenR"/>
            </a:pPr>
            <a:r>
              <a:rPr lang="en-IN" dirty="0" smtClean="0"/>
              <a:t>Competitor have already expanded to the proposed area.</a:t>
            </a:r>
          </a:p>
          <a:p>
            <a:pPr marL="596646" indent="-514350">
              <a:buFont typeface="+mj-lt"/>
              <a:buAutoNum type="alphaLcParenR"/>
            </a:pPr>
            <a:endParaRPr lang="en-IN" dirty="0" smtClean="0"/>
          </a:p>
          <a:p>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p:txBody>
          <a:bodyPr/>
          <a:lstStyle/>
          <a:p>
            <a:pPr eaLnBrk="1" hangingPunct="1"/>
            <a:r>
              <a:rPr lang="en-US" dirty="0" smtClean="0">
                <a:solidFill>
                  <a:schemeClr val="accent5">
                    <a:lumMod val="75000"/>
                  </a:schemeClr>
                </a:solidFill>
              </a:rPr>
              <a:t>Basic Concept</a:t>
            </a:r>
            <a:endParaRPr lang="en-IN" dirty="0" smtClean="0">
              <a:solidFill>
                <a:schemeClr val="accent5">
                  <a:lumMod val="75000"/>
                </a:schemeClr>
              </a:solidFill>
            </a:endParaRPr>
          </a:p>
        </p:txBody>
      </p:sp>
      <p:sp>
        <p:nvSpPr>
          <p:cNvPr id="14339" name="Content Placeholder 7"/>
          <p:cNvSpPr>
            <a:spLocks noGrp="1"/>
          </p:cNvSpPr>
          <p:nvPr>
            <p:ph sz="quarter" idx="1"/>
          </p:nvPr>
        </p:nvSpPr>
        <p:spPr>
          <a:xfrm>
            <a:off x="1557908" y="1527174"/>
            <a:ext cx="10180185" cy="5070177"/>
          </a:xfrm>
        </p:spPr>
        <p:txBody>
          <a:bodyPr>
            <a:normAutofit lnSpcReduction="10000"/>
          </a:bodyPr>
          <a:lstStyle/>
          <a:p>
            <a:pPr algn="just" eaLnBrk="1" hangingPunct="1"/>
            <a:r>
              <a:rPr lang="en-IN" b="1" dirty="0" smtClean="0"/>
              <a:t>A product can be defined as a collection of </a:t>
            </a:r>
            <a:r>
              <a:rPr lang="en-IN" b="1" dirty="0" smtClean="0">
                <a:solidFill>
                  <a:srgbClr val="FF0000"/>
                </a:solidFill>
              </a:rPr>
              <a:t>physical, service and symbolic attributes </a:t>
            </a:r>
            <a:r>
              <a:rPr lang="en-IN" b="1" dirty="0" smtClean="0"/>
              <a:t>which yield satisfaction or benefits to a user or buyer.</a:t>
            </a:r>
          </a:p>
          <a:p>
            <a:pPr algn="just" eaLnBrk="1" hangingPunct="1"/>
            <a:r>
              <a:rPr lang="en-IN" b="1" dirty="0" smtClean="0"/>
              <a:t> A product is a combination of </a:t>
            </a:r>
            <a:r>
              <a:rPr lang="en-IN" b="1" dirty="0" smtClean="0">
                <a:solidFill>
                  <a:srgbClr val="FF0000"/>
                </a:solidFill>
              </a:rPr>
              <a:t>physical attributes</a:t>
            </a:r>
            <a:r>
              <a:rPr lang="en-IN" b="1" dirty="0" smtClean="0"/>
              <a:t> say, size and shape; and </a:t>
            </a:r>
            <a:r>
              <a:rPr lang="en-IN" b="1" dirty="0" smtClean="0">
                <a:solidFill>
                  <a:srgbClr val="FF0000"/>
                </a:solidFill>
              </a:rPr>
              <a:t>subjective attributes</a:t>
            </a:r>
            <a:r>
              <a:rPr lang="en-IN" b="1" dirty="0" smtClean="0"/>
              <a:t> say image or "quality". A customer purchases on both dimensions.</a:t>
            </a:r>
          </a:p>
          <a:p>
            <a:pPr algn="just" eaLnBrk="1" hangingPunct="1"/>
            <a:r>
              <a:rPr lang="en-US" b="1" dirty="0" smtClean="0"/>
              <a:t>The product involve several decisions for its formations as well as distribution to end consumer.</a:t>
            </a:r>
            <a:endParaRPr lang="en-IN" b="1" dirty="0" smtClean="0"/>
          </a:p>
        </p:txBody>
      </p:sp>
    </p:spTree>
    <p:extLst>
      <p:ext uri="{BB962C8B-B14F-4D97-AF65-F5344CB8AC3E}">
        <p14:creationId xmlns:p14="http://schemas.microsoft.com/office/powerpoint/2010/main" val="287585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amsunggrandvsmicromax_640x360_640x360.jpg"/>
          <p:cNvPicPr>
            <a:picLocks noGrp="1" noChangeAspect="1"/>
          </p:cNvPicPr>
          <p:nvPr>
            <p:ph idx="1"/>
          </p:nvPr>
        </p:nvPicPr>
        <p:blipFill>
          <a:blip r:embed="rId2" cstate="print"/>
          <a:stretch>
            <a:fillRect/>
          </a:stretch>
        </p:blipFill>
        <p:spPr>
          <a:xfrm>
            <a:off x="7318548" y="2060848"/>
            <a:ext cx="4680520" cy="26327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latest_samsung_galaxy_smartphone.jpg"/>
          <p:cNvPicPr>
            <a:picLocks noChangeAspect="1"/>
          </p:cNvPicPr>
          <p:nvPr/>
        </p:nvPicPr>
        <p:blipFill>
          <a:blip r:embed="rId3" cstate="print"/>
          <a:stretch>
            <a:fillRect/>
          </a:stretch>
        </p:blipFill>
        <p:spPr>
          <a:xfrm>
            <a:off x="549796" y="1340768"/>
            <a:ext cx="4497048" cy="41705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triped Right Arrow 5"/>
          <p:cNvSpPr/>
          <p:nvPr/>
        </p:nvSpPr>
        <p:spPr>
          <a:xfrm>
            <a:off x="5230316" y="2924944"/>
            <a:ext cx="1872208" cy="792088"/>
          </a:xfrm>
          <a:prstGeom prst="striped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Contraction of the product line</a:t>
            </a:r>
            <a:endParaRPr lang="en-IN" dirty="0"/>
          </a:p>
        </p:txBody>
      </p:sp>
      <p:sp>
        <p:nvSpPr>
          <p:cNvPr id="3" name="Content Placeholder 2"/>
          <p:cNvSpPr>
            <a:spLocks noGrp="1"/>
          </p:cNvSpPr>
          <p:nvPr>
            <p:ph idx="1"/>
          </p:nvPr>
        </p:nvSpPr>
        <p:spPr>
          <a:xfrm>
            <a:off x="1913645" y="1447800"/>
            <a:ext cx="9994837" cy="5053034"/>
          </a:xfrm>
        </p:spPr>
        <p:txBody>
          <a:bodyPr>
            <a:normAutofit/>
          </a:bodyPr>
          <a:lstStyle/>
          <a:p>
            <a:pPr algn="just"/>
            <a:r>
              <a:rPr lang="en-IN" dirty="0" smtClean="0"/>
              <a:t>Dropping a product from the line.</a:t>
            </a:r>
          </a:p>
          <a:p>
            <a:pPr algn="just"/>
            <a:r>
              <a:rPr lang="en-IN" dirty="0" smtClean="0"/>
              <a:t>The reasons behind a drop may be;</a:t>
            </a:r>
          </a:p>
          <a:p>
            <a:pPr marL="596646" indent="-514350" algn="just">
              <a:buFont typeface="+mj-lt"/>
              <a:buAutoNum type="alphaLcParenR"/>
            </a:pPr>
            <a:r>
              <a:rPr lang="en-IN" dirty="0" smtClean="0"/>
              <a:t>Fine tuning the market performance</a:t>
            </a:r>
          </a:p>
          <a:p>
            <a:pPr marL="596646" indent="-514350" algn="just">
              <a:buFont typeface="+mj-lt"/>
              <a:buAutoNum type="alphaLcParenR"/>
            </a:pPr>
            <a:r>
              <a:rPr lang="en-IN" dirty="0" smtClean="0"/>
              <a:t>Eliminating a poor performing product</a:t>
            </a:r>
          </a:p>
          <a:p>
            <a:pPr marL="596646" indent="-514350" algn="just">
              <a:buFont typeface="+mj-lt"/>
              <a:buAutoNum type="alphaLcParenR"/>
            </a:pPr>
            <a:r>
              <a:rPr lang="en-IN" dirty="0" smtClean="0"/>
              <a:t>Uplifting a product with more potential</a:t>
            </a:r>
          </a:p>
          <a:p>
            <a:pPr marL="596646" indent="-514350" algn="just">
              <a:buSzPct val="140000"/>
              <a:buFont typeface="Arial" pitchFamily="34" charset="0"/>
              <a:buChar char="•"/>
            </a:pPr>
            <a:r>
              <a:rPr lang="en-IN" dirty="0" smtClean="0"/>
              <a:t>This is a much difficult task since much money is already been invested and hence products are allowed to linger on until they become a loss.</a:t>
            </a:r>
          </a:p>
          <a:p>
            <a:pPr marL="596646" indent="-514350">
              <a:buNone/>
            </a:pPr>
            <a:endParaRPr lang="en-IN" dirty="0" smtClean="0"/>
          </a:p>
          <a:p>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50maruti-suzuki-alto-1.png"/>
          <p:cNvPicPr>
            <a:picLocks noGrp="1" noChangeAspect="1"/>
          </p:cNvPicPr>
          <p:nvPr>
            <p:ph idx="1"/>
          </p:nvPr>
        </p:nvPicPr>
        <p:blipFill>
          <a:blip r:embed="rId2" cstate="print"/>
          <a:stretch>
            <a:fillRect/>
          </a:stretch>
        </p:blipFill>
        <p:spPr>
          <a:xfrm>
            <a:off x="6886500" y="1700808"/>
            <a:ext cx="4787302" cy="3326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maruti-800-714218.jpg"/>
          <p:cNvPicPr>
            <a:picLocks noChangeAspect="1"/>
          </p:cNvPicPr>
          <p:nvPr/>
        </p:nvPicPr>
        <p:blipFill>
          <a:blip r:embed="rId3" cstate="print"/>
          <a:stretch>
            <a:fillRect/>
          </a:stretch>
        </p:blipFill>
        <p:spPr>
          <a:xfrm>
            <a:off x="981844" y="1844824"/>
            <a:ext cx="5143500" cy="2943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7"/>
          <p:cNvSpPr/>
          <p:nvPr/>
        </p:nvSpPr>
        <p:spPr>
          <a:xfrm>
            <a:off x="2710036" y="836712"/>
            <a:ext cx="139012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Out</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Rectangle 8"/>
          <p:cNvSpPr/>
          <p:nvPr/>
        </p:nvSpPr>
        <p:spPr>
          <a:xfrm>
            <a:off x="8830716" y="764704"/>
            <a:ext cx="79380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solidFill>
                  <a:srgbClr val="00B050"/>
                </a:solidFill>
                <a:effectLst>
                  <a:outerShdw blurRad="50800" dist="39000" dir="5460000" algn="tl">
                    <a:srgbClr val="000000">
                      <a:alpha val="38000"/>
                    </a:srgbClr>
                  </a:outerShdw>
                </a:effectLst>
              </a:rPr>
              <a:t>In</a:t>
            </a:r>
            <a:endParaRPr lang="en-US" sz="5400" b="1" cap="none" spc="0" dirty="0">
              <a:ln w="11430"/>
              <a:solidFill>
                <a:srgbClr val="00B050"/>
              </a:solidFill>
              <a:effectLst>
                <a:outerShdw blurRad="50800" dist="39000" dir="5460000" algn="tl">
                  <a:srgbClr val="000000">
                    <a:alpha val="38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Alteration of the existing products</a:t>
            </a:r>
            <a:endParaRPr lang="en-IN" dirty="0"/>
          </a:p>
        </p:txBody>
      </p:sp>
      <p:sp>
        <p:nvSpPr>
          <p:cNvPr id="3" name="Content Placeholder 2"/>
          <p:cNvSpPr>
            <a:spLocks noGrp="1"/>
          </p:cNvSpPr>
          <p:nvPr>
            <p:ph idx="1"/>
          </p:nvPr>
        </p:nvSpPr>
        <p:spPr/>
        <p:txBody>
          <a:bodyPr/>
          <a:lstStyle/>
          <a:p>
            <a:r>
              <a:rPr lang="en-IN" dirty="0" smtClean="0"/>
              <a:t>An alteration may be in;</a:t>
            </a:r>
          </a:p>
          <a:p>
            <a:pPr marL="596646" indent="-514350">
              <a:buFont typeface="+mj-lt"/>
              <a:buAutoNum type="alphaLcPeriod"/>
            </a:pPr>
            <a:r>
              <a:rPr lang="en-IN" dirty="0" smtClean="0"/>
              <a:t>Design</a:t>
            </a:r>
          </a:p>
          <a:p>
            <a:pPr marL="596646" indent="-514350">
              <a:buFont typeface="+mj-lt"/>
              <a:buAutoNum type="alphaLcPeriod"/>
            </a:pPr>
            <a:r>
              <a:rPr lang="en-IN" dirty="0" smtClean="0"/>
              <a:t>Size </a:t>
            </a:r>
          </a:p>
          <a:p>
            <a:pPr marL="596646" indent="-514350">
              <a:buFont typeface="+mj-lt"/>
              <a:buAutoNum type="alphaLcPeriod"/>
            </a:pPr>
            <a:r>
              <a:rPr lang="en-IN" dirty="0" smtClean="0"/>
              <a:t>Colour</a:t>
            </a:r>
          </a:p>
          <a:p>
            <a:pPr marL="596646" indent="-514350">
              <a:buFont typeface="+mj-lt"/>
              <a:buAutoNum type="alphaLcPeriod"/>
            </a:pPr>
            <a:r>
              <a:rPr lang="en-IN" dirty="0" smtClean="0"/>
              <a:t>Texture</a:t>
            </a:r>
          </a:p>
          <a:p>
            <a:pPr marL="596646" indent="-514350">
              <a:buFont typeface="+mj-lt"/>
              <a:buAutoNum type="alphaLcPeriod"/>
            </a:pPr>
            <a:r>
              <a:rPr lang="en-IN" dirty="0" smtClean="0"/>
              <a:t>Flavour</a:t>
            </a:r>
          </a:p>
          <a:p>
            <a:pPr marL="596646" indent="-514350">
              <a:buFont typeface="+mj-lt"/>
              <a:buAutoNum type="alphaLcPeriod"/>
            </a:pPr>
            <a:r>
              <a:rPr lang="en-IN" dirty="0" smtClean="0"/>
              <a:t>Packaging</a:t>
            </a:r>
          </a:p>
          <a:p>
            <a:pPr marL="596646" indent="-514350">
              <a:buFont typeface="+mj-lt"/>
              <a:buAutoNum type="alphaLcPeriod"/>
            </a:pPr>
            <a:r>
              <a:rPr lang="en-IN" dirty="0" smtClean="0"/>
              <a:t>Advertising appeal</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orlicks.jpg"/>
          <p:cNvPicPr>
            <a:picLocks noGrp="1" noChangeAspect="1"/>
          </p:cNvPicPr>
          <p:nvPr>
            <p:ph idx="1"/>
          </p:nvPr>
        </p:nvPicPr>
        <p:blipFill>
          <a:blip r:embed="rId2" cstate="print"/>
          <a:stretch>
            <a:fillRect/>
          </a:stretch>
        </p:blipFill>
        <p:spPr>
          <a:xfrm>
            <a:off x="1701924" y="1034613"/>
            <a:ext cx="3104000" cy="4914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Horlicks-Bottle.jpg"/>
          <p:cNvPicPr>
            <a:picLocks noChangeAspect="1"/>
          </p:cNvPicPr>
          <p:nvPr/>
        </p:nvPicPr>
        <p:blipFill>
          <a:blip r:embed="rId3" cstate="print"/>
          <a:stretch>
            <a:fillRect/>
          </a:stretch>
        </p:blipFill>
        <p:spPr>
          <a:xfrm>
            <a:off x="7390556" y="1124744"/>
            <a:ext cx="4572000"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triped Right Arrow 5"/>
          <p:cNvSpPr/>
          <p:nvPr/>
        </p:nvSpPr>
        <p:spPr>
          <a:xfrm>
            <a:off x="5014292" y="3068960"/>
            <a:ext cx="2232248" cy="792088"/>
          </a:xfrm>
          <a:prstGeom prst="striped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645" y="500050"/>
            <a:ext cx="9994837" cy="1143000"/>
          </a:xfrm>
        </p:spPr>
        <p:txBody>
          <a:bodyPr>
            <a:normAutofit fontScale="90000"/>
          </a:bodyPr>
          <a:lstStyle/>
          <a:p>
            <a:r>
              <a:rPr lang="en-IN" dirty="0" smtClean="0"/>
              <a:t>Developing new use for the existing products</a:t>
            </a:r>
            <a:endParaRPr lang="en-IN" dirty="0"/>
          </a:p>
        </p:txBody>
      </p:sp>
      <p:sp>
        <p:nvSpPr>
          <p:cNvPr id="3" name="Content Placeholder 2"/>
          <p:cNvSpPr>
            <a:spLocks noGrp="1"/>
          </p:cNvSpPr>
          <p:nvPr>
            <p:ph idx="1"/>
          </p:nvPr>
        </p:nvSpPr>
        <p:spPr>
          <a:xfrm>
            <a:off x="1913645" y="1771672"/>
            <a:ext cx="9994837" cy="4800600"/>
          </a:xfrm>
        </p:spPr>
        <p:txBody>
          <a:bodyPr/>
          <a:lstStyle/>
          <a:p>
            <a:r>
              <a:rPr lang="en-IN" dirty="0" smtClean="0"/>
              <a:t>This is intended to attract a new category of customers to the manufacturer without forming a new product.</a:t>
            </a:r>
          </a:p>
          <a:p>
            <a:r>
              <a:rPr lang="en-IN" dirty="0" smtClean="0"/>
              <a:t>Investments in R&amp;D and Advertisement is required.</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lysol-all-purpose-cleaner.jpg"/>
          <p:cNvPicPr>
            <a:picLocks noGrp="1" noChangeAspect="1"/>
          </p:cNvPicPr>
          <p:nvPr>
            <p:ph idx="1"/>
          </p:nvPr>
        </p:nvPicPr>
        <p:blipFill>
          <a:blip r:embed="rId2" cstate="print"/>
          <a:stretch>
            <a:fillRect/>
          </a:stretch>
        </p:blipFill>
        <p:spPr>
          <a:xfrm>
            <a:off x="7390556" y="1302990"/>
            <a:ext cx="4286250" cy="4286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lysolsoap1.jpg"/>
          <p:cNvPicPr>
            <a:picLocks noChangeAspect="1"/>
          </p:cNvPicPr>
          <p:nvPr/>
        </p:nvPicPr>
        <p:blipFill>
          <a:blip r:embed="rId3" cstate="print"/>
          <a:stretch>
            <a:fillRect/>
          </a:stretch>
        </p:blipFill>
        <p:spPr>
          <a:xfrm>
            <a:off x="1773932" y="1772816"/>
            <a:ext cx="3456384" cy="3456384"/>
          </a:xfrm>
          <a:prstGeom prst="rect">
            <a:avLst/>
          </a:prstGeom>
          <a:ln>
            <a:noFill/>
          </a:ln>
          <a:effectLst>
            <a:outerShdw blurRad="292100" dist="139700" dir="2700000" algn="tl" rotWithShape="0">
              <a:srgbClr val="333333">
                <a:alpha val="65000"/>
              </a:srgbClr>
            </a:outerShdw>
          </a:effectLst>
        </p:spPr>
      </p:pic>
      <p:sp>
        <p:nvSpPr>
          <p:cNvPr id="6" name="Striped Right Arrow 5"/>
          <p:cNvSpPr/>
          <p:nvPr/>
        </p:nvSpPr>
        <p:spPr>
          <a:xfrm>
            <a:off x="5446340" y="3212976"/>
            <a:ext cx="1800200" cy="720080"/>
          </a:xfrm>
          <a:prstGeom prst="striped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3">
            <a:schemeClr val="dk1"/>
          </a:fillRef>
          <a:effectRef idx="2">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557908" y="209550"/>
            <a:ext cx="10326197" cy="1162050"/>
          </a:xfrm>
        </p:spPr>
        <p:txBody>
          <a:bodyPr>
            <a:normAutofit/>
          </a:bodyPr>
          <a:lstStyle/>
          <a:p>
            <a:pPr fontAlgn="auto">
              <a:spcAft>
                <a:spcPts val="0"/>
              </a:spcAft>
              <a:defRPr/>
            </a:pPr>
            <a:r>
              <a:rPr lang="en-US" sz="3600" dirty="0" smtClean="0">
                <a:solidFill>
                  <a:schemeClr val="accent1"/>
                </a:solidFill>
                <a:effectLst>
                  <a:outerShdw blurRad="38100" dist="38100" dir="2700000" algn="tl">
                    <a:srgbClr val="000000"/>
                  </a:outerShdw>
                </a:effectLst>
                <a:latin typeface="Times New Roman" pitchFamily="18" charset="0"/>
              </a:rPr>
              <a:t>TRADING UP AND TRADING DOWN</a:t>
            </a:r>
            <a:endParaRPr lang="en-US" sz="2800" dirty="0" smtClean="0">
              <a:solidFill>
                <a:schemeClr val="accent1"/>
              </a:solidFill>
              <a:effectLst>
                <a:outerShdw blurRad="38100" dist="38100" dir="2700000" algn="tl">
                  <a:srgbClr val="000000"/>
                </a:outerShdw>
              </a:effectLst>
              <a:latin typeface="Times New Roman" pitchFamily="18" charset="0"/>
            </a:endParaRPr>
          </a:p>
        </p:txBody>
      </p:sp>
      <p:sp>
        <p:nvSpPr>
          <p:cNvPr id="7171" name="Rectangle 3"/>
          <p:cNvSpPr>
            <a:spLocks noGrp="1" noChangeArrowheads="1"/>
          </p:cNvSpPr>
          <p:nvPr>
            <p:ph idx="1"/>
          </p:nvPr>
        </p:nvSpPr>
        <p:spPr>
          <a:xfrm>
            <a:off x="1557908" y="1447800"/>
            <a:ext cx="10441160" cy="5410200"/>
          </a:xfrm>
        </p:spPr>
        <p:txBody>
          <a:bodyPr>
            <a:normAutofit/>
          </a:bodyPr>
          <a:lstStyle/>
          <a:p>
            <a:pPr marL="274320" indent="-274320" algn="just" fontAlgn="auto">
              <a:spcAft>
                <a:spcPts val="0"/>
              </a:spcAft>
              <a:buClr>
                <a:schemeClr val="accent3"/>
              </a:buClr>
              <a:buFont typeface="Wingdings 2"/>
              <a:buChar char=""/>
              <a:defRPr/>
            </a:pPr>
            <a:r>
              <a:rPr lang="en-US" sz="2400" b="1" dirty="0" smtClean="0">
                <a:solidFill>
                  <a:schemeClr val="accent1"/>
                </a:solidFill>
              </a:rPr>
              <a:t>Trading up: </a:t>
            </a:r>
            <a:r>
              <a:rPr lang="en-US" sz="2400" b="1" dirty="0" smtClean="0"/>
              <a:t>Adding a higher-priced, prestige product to a line in the hope of increasing the sales of existing lower-priced products.</a:t>
            </a:r>
          </a:p>
          <a:p>
            <a:pPr marL="274320" indent="-274320" algn="just" fontAlgn="auto">
              <a:spcAft>
                <a:spcPts val="0"/>
              </a:spcAft>
              <a:buClr>
                <a:schemeClr val="accent3"/>
              </a:buClr>
              <a:buFont typeface="Wingdings 2"/>
              <a:buChar char=""/>
              <a:defRPr/>
            </a:pPr>
            <a:r>
              <a:rPr lang="en-US" sz="2400" b="1" dirty="0" smtClean="0">
                <a:solidFill>
                  <a:schemeClr val="accent1"/>
                </a:solidFill>
              </a:rPr>
              <a:t>Trading down: </a:t>
            </a:r>
            <a:r>
              <a:rPr lang="en-US" sz="2400" b="1" dirty="0" smtClean="0"/>
              <a:t>Adding a lower-priced item to a line of prestige products in the hopes that people who cannot afford the original product will want to buy the new one, because it carries some of the status of the higher-priced good.</a:t>
            </a:r>
          </a:p>
          <a:p>
            <a:pPr marL="274320" indent="-274320" algn="just" fontAlgn="auto">
              <a:spcAft>
                <a:spcPts val="0"/>
              </a:spcAft>
              <a:buClr>
                <a:schemeClr val="accent3"/>
              </a:buClr>
              <a:buFont typeface="Wingdings 2"/>
              <a:buChar char=""/>
              <a:defRPr/>
            </a:pPr>
            <a:r>
              <a:rPr lang="en-US" sz="2400" b="1" dirty="0" smtClean="0">
                <a:solidFill>
                  <a:schemeClr val="accent1"/>
                </a:solidFill>
              </a:rPr>
              <a:t>Problems</a:t>
            </a:r>
          </a:p>
          <a:p>
            <a:pPr marL="640080" lvl="1" indent="-246888" algn="just" fontAlgn="auto">
              <a:spcAft>
                <a:spcPts val="0"/>
              </a:spcAft>
              <a:buFont typeface="Wingdings 2"/>
              <a:buChar char=""/>
              <a:defRPr/>
            </a:pPr>
            <a:r>
              <a:rPr lang="en-US" b="1" dirty="0" smtClean="0"/>
              <a:t>May confuse buyers</a:t>
            </a:r>
          </a:p>
          <a:p>
            <a:pPr marL="640080" lvl="1" indent="-246888" algn="just" fontAlgn="auto">
              <a:spcAft>
                <a:spcPts val="0"/>
              </a:spcAft>
              <a:buFont typeface="Wingdings 2"/>
              <a:buChar char=""/>
              <a:defRPr/>
            </a:pPr>
            <a:r>
              <a:rPr lang="en-US" b="1" dirty="0" smtClean="0"/>
              <a:t>Sales are at the expense of older products</a:t>
            </a:r>
          </a:p>
          <a:p>
            <a:pPr marL="640080" lvl="1" indent="-246888" algn="just" fontAlgn="auto">
              <a:spcAft>
                <a:spcPts val="0"/>
              </a:spcAft>
              <a:buFont typeface="Wingdings 2"/>
              <a:buChar char=""/>
              <a:defRPr/>
            </a:pPr>
            <a:r>
              <a:rPr lang="en-US" b="1" dirty="0" smtClean="0"/>
              <a:t>May permanently harm company reputation</a:t>
            </a:r>
            <a:r>
              <a:rPr lang="en-US" dirty="0" smtClean="0"/>
              <a:t> </a:t>
            </a:r>
          </a:p>
        </p:txBody>
      </p:sp>
    </p:spTree>
    <p:extLst>
      <p:ext uri="{BB962C8B-B14F-4D97-AF65-F5344CB8AC3E}">
        <p14:creationId xmlns:p14="http://schemas.microsoft.com/office/powerpoint/2010/main" val="2589958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ox(out)">
                                      <p:cBhvr>
                                        <p:cTn id="7" dur="500"/>
                                        <p:tgtEl>
                                          <p:spTgt spid="7171">
                                            <p:txEl>
                                              <p:pRg st="0" end="0"/>
                                            </p:txEl>
                                          </p:spTgt>
                                        </p:tgtEl>
                                      </p:cBhvr>
                                    </p:animEffect>
                                  </p:childTnLst>
                                  <p:subTnLst>
                                    <p:animClr clrSpc="rgb" dir="cw">
                                      <p:cBhvr override="childStyle">
                                        <p:cTn dur="1" fill="hold" display="0" masterRel="nextClick" afterEffect="1"/>
                                        <p:tgtEl>
                                          <p:spTgt spid="7171">
                                            <p:txEl>
                                              <p:pRg st="0" end="0"/>
                                            </p:txEl>
                                          </p:spTgt>
                                        </p:tgtEl>
                                        <p:attrNameLst>
                                          <p:attrName>ppt_c</p:attrName>
                                        </p:attrNameLst>
                                      </p:cBhvr>
                                      <p:to>
                                        <a:srgbClr val="18997C"/>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ox(out)">
                                      <p:cBhvr>
                                        <p:cTn id="12" dur="500"/>
                                        <p:tgtEl>
                                          <p:spTgt spid="7171">
                                            <p:txEl>
                                              <p:pRg st="1" end="1"/>
                                            </p:txEl>
                                          </p:spTgt>
                                        </p:tgtEl>
                                      </p:cBhvr>
                                    </p:animEffect>
                                  </p:childTnLst>
                                  <p:subTnLst>
                                    <p:animClr clrSpc="rgb" dir="cw">
                                      <p:cBhvr override="childStyle">
                                        <p:cTn dur="1" fill="hold" display="0" masterRel="nextClick" afterEffect="1"/>
                                        <p:tgtEl>
                                          <p:spTgt spid="7171">
                                            <p:txEl>
                                              <p:pRg st="1" end="1"/>
                                            </p:txEl>
                                          </p:spTgt>
                                        </p:tgtEl>
                                        <p:attrNameLst>
                                          <p:attrName>ppt_c</p:attrName>
                                        </p:attrNameLst>
                                      </p:cBhvr>
                                      <p:to>
                                        <a:srgbClr val="18997C"/>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ox(out)">
                                      <p:cBhvr>
                                        <p:cTn id="17" dur="500"/>
                                        <p:tgtEl>
                                          <p:spTgt spid="7171">
                                            <p:txEl>
                                              <p:pRg st="2" end="2"/>
                                            </p:txEl>
                                          </p:spTgt>
                                        </p:tgtEl>
                                      </p:cBhvr>
                                    </p:animEffect>
                                  </p:childTnLst>
                                  <p:subTnLst>
                                    <p:animClr clrSpc="rgb" dir="cw">
                                      <p:cBhvr override="childStyle">
                                        <p:cTn dur="1" fill="hold" display="0" masterRel="nextClick" afterEffect="1"/>
                                        <p:tgtEl>
                                          <p:spTgt spid="7171">
                                            <p:txEl>
                                              <p:pRg st="2" end="2"/>
                                            </p:txEl>
                                          </p:spTgt>
                                        </p:tgtEl>
                                        <p:attrNameLst>
                                          <p:attrName>ppt_c</p:attrName>
                                        </p:attrNameLst>
                                      </p:cBhvr>
                                      <p:to>
                                        <a:srgbClr val="18997C"/>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ox(out)">
                                      <p:cBhvr>
                                        <p:cTn id="22" dur="500"/>
                                        <p:tgtEl>
                                          <p:spTgt spid="7171">
                                            <p:txEl>
                                              <p:pRg st="3" end="3"/>
                                            </p:txEl>
                                          </p:spTgt>
                                        </p:tgtEl>
                                      </p:cBhvr>
                                    </p:animEffect>
                                  </p:childTnLst>
                                  <p:subTnLst>
                                    <p:animClr clrSpc="rgb" dir="cw">
                                      <p:cBhvr override="childStyle">
                                        <p:cTn dur="1" fill="hold" display="0" masterRel="nextClick" afterEffect="1"/>
                                        <p:tgtEl>
                                          <p:spTgt spid="7171">
                                            <p:txEl>
                                              <p:pRg st="3" end="3"/>
                                            </p:txEl>
                                          </p:spTgt>
                                        </p:tgtEl>
                                        <p:attrNameLst>
                                          <p:attrName>ppt_c</p:attrName>
                                        </p:attrNameLst>
                                      </p:cBhvr>
                                      <p:to>
                                        <a:srgbClr val="18997C"/>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ox(out)">
                                      <p:cBhvr>
                                        <p:cTn id="27" dur="500"/>
                                        <p:tgtEl>
                                          <p:spTgt spid="7171">
                                            <p:txEl>
                                              <p:pRg st="4" end="4"/>
                                            </p:txEl>
                                          </p:spTgt>
                                        </p:tgtEl>
                                      </p:cBhvr>
                                    </p:animEffect>
                                  </p:childTnLst>
                                  <p:subTnLst>
                                    <p:animClr clrSpc="rgb" dir="cw">
                                      <p:cBhvr override="childStyle">
                                        <p:cTn dur="1" fill="hold" display="0" masterRel="nextClick" afterEffect="1"/>
                                        <p:tgtEl>
                                          <p:spTgt spid="7171">
                                            <p:txEl>
                                              <p:pRg st="4" end="4"/>
                                            </p:txEl>
                                          </p:spTgt>
                                        </p:tgtEl>
                                        <p:attrNameLst>
                                          <p:attrName>ppt_c</p:attrName>
                                        </p:attrNameLst>
                                      </p:cBhvr>
                                      <p:to>
                                        <a:srgbClr val="18997C"/>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ox(out)">
                                      <p:cBhvr>
                                        <p:cTn id="32" dur="500"/>
                                        <p:tgtEl>
                                          <p:spTgt spid="7171">
                                            <p:txEl>
                                              <p:pRg st="5" end="5"/>
                                            </p:txEl>
                                          </p:spTgt>
                                        </p:tgtEl>
                                      </p:cBhvr>
                                    </p:animEffect>
                                  </p:childTnLst>
                                  <p:subTnLst>
                                    <p:animClr clrSpc="rgb" dir="cw">
                                      <p:cBhvr override="childStyle">
                                        <p:cTn dur="1" fill="hold" display="0" masterRel="nextClick" afterEffect="1"/>
                                        <p:tgtEl>
                                          <p:spTgt spid="7171">
                                            <p:txEl>
                                              <p:pRg st="5" end="5"/>
                                            </p:txEl>
                                          </p:spTgt>
                                        </p:tgtEl>
                                        <p:attrNameLst>
                                          <p:attrName>ppt_c</p:attrName>
                                        </p:attrNameLst>
                                      </p:cBhvr>
                                      <p:to>
                                        <a:srgbClr val="18997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Trading Up</a:t>
            </a:r>
            <a:endParaRPr lang="en-IN" dirty="0"/>
          </a:p>
        </p:txBody>
      </p:sp>
      <p:sp>
        <p:nvSpPr>
          <p:cNvPr id="3" name="Content Placeholder 2"/>
          <p:cNvSpPr>
            <a:spLocks noGrp="1"/>
          </p:cNvSpPr>
          <p:nvPr>
            <p:ph idx="1"/>
          </p:nvPr>
        </p:nvSpPr>
        <p:spPr/>
        <p:txBody>
          <a:bodyPr/>
          <a:lstStyle/>
          <a:p>
            <a:r>
              <a:rPr lang="en-IN" dirty="0" smtClean="0"/>
              <a:t>Adding a high priced prestigious product to the line so as to increase the sales of the existing low priced product.</a:t>
            </a:r>
          </a:p>
          <a:p>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podshuffle.jpg"/>
          <p:cNvPicPr>
            <a:picLocks noGrp="1" noChangeAspect="1"/>
          </p:cNvPicPr>
          <p:nvPr>
            <p:ph idx="1"/>
          </p:nvPr>
        </p:nvPicPr>
        <p:blipFill>
          <a:blip r:embed="rId2" cstate="print"/>
          <a:stretch>
            <a:fillRect/>
          </a:stretch>
        </p:blipFill>
        <p:spPr>
          <a:xfrm>
            <a:off x="1701924" y="2276872"/>
            <a:ext cx="2762250" cy="2590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2012-ipodtouch-product-initial.png"/>
          <p:cNvPicPr>
            <a:picLocks noChangeAspect="1"/>
          </p:cNvPicPr>
          <p:nvPr/>
        </p:nvPicPr>
        <p:blipFill>
          <a:blip r:embed="rId3" cstate="print"/>
          <a:stretch>
            <a:fillRect/>
          </a:stretch>
        </p:blipFill>
        <p:spPr>
          <a:xfrm>
            <a:off x="6742484" y="1196752"/>
            <a:ext cx="5269842" cy="4634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triped Right Arrow 5"/>
          <p:cNvSpPr/>
          <p:nvPr/>
        </p:nvSpPr>
        <p:spPr>
          <a:xfrm>
            <a:off x="4726260" y="3212976"/>
            <a:ext cx="1872208" cy="1152128"/>
          </a:xfrm>
          <a:prstGeom prst="striped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3">
            <a:schemeClr val="dk1"/>
          </a:fillRef>
          <a:effectRef idx="2">
            <a:schemeClr val="dk1"/>
          </a:effectRef>
          <a:fontRef idx="minor">
            <a:schemeClr val="lt1"/>
          </a:fontRef>
        </p:style>
        <p:txBody>
          <a:bodyPr rtlCol="0" anchor="ctr"/>
          <a:lstStyle/>
          <a:p>
            <a:pPr algn="ctr"/>
            <a:endParaRPr lang="en-IN"/>
          </a:p>
        </p:txBody>
      </p:sp>
      <p:sp>
        <p:nvSpPr>
          <p:cNvPr id="7" name="Rectangle 6"/>
          <p:cNvSpPr/>
          <p:nvPr/>
        </p:nvSpPr>
        <p:spPr>
          <a:xfrm>
            <a:off x="333772" y="5013176"/>
            <a:ext cx="621195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Rs. 2000 – Rs. 2500</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6489082" y="188640"/>
            <a:ext cx="5767926"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Rs. 8000 -Rs 9000</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pPr algn="just"/>
            <a:r>
              <a:rPr lang="en-US" b="1" dirty="0" smtClean="0"/>
              <a:t>According to </a:t>
            </a:r>
            <a:r>
              <a:rPr lang="en-US" b="1" dirty="0" smtClean="0">
                <a:solidFill>
                  <a:srgbClr val="FF0000"/>
                </a:solidFill>
              </a:rPr>
              <a:t>W. Alderson </a:t>
            </a:r>
            <a:r>
              <a:rPr lang="en-US" b="1" dirty="0" smtClean="0"/>
              <a:t>describes product “A Product is a set of </a:t>
            </a:r>
            <a:r>
              <a:rPr lang="en-US" b="1" dirty="0" smtClean="0">
                <a:solidFill>
                  <a:srgbClr val="FF0000"/>
                </a:solidFill>
              </a:rPr>
              <a:t>tangible and intangible </a:t>
            </a:r>
            <a:r>
              <a:rPr lang="en-US" b="1" dirty="0" smtClean="0"/>
              <a:t>attributes, including packaging, color, price, manufacturer’s and retailer’s services, which the buyer may accept as offering satisfaction of wants or needs.”</a:t>
            </a:r>
            <a:endParaRPr lang="en-US" b="1" dirty="0"/>
          </a:p>
        </p:txBody>
      </p:sp>
      <p:pic>
        <p:nvPicPr>
          <p:cNvPr id="1026" name="Picture 2" descr="http://www.globalnpsolutions.com/wp-content/uploads/2014/04/bigstockphoto_Choise_Concept_5652119-300x2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2445" y="4221088"/>
            <a:ext cx="5806380" cy="263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6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Trading Down</a:t>
            </a:r>
            <a:endParaRPr lang="en-IN" dirty="0"/>
          </a:p>
        </p:txBody>
      </p:sp>
      <p:sp>
        <p:nvSpPr>
          <p:cNvPr id="3" name="Content Placeholder 2"/>
          <p:cNvSpPr>
            <a:spLocks noGrp="1"/>
          </p:cNvSpPr>
          <p:nvPr>
            <p:ph idx="1"/>
          </p:nvPr>
        </p:nvSpPr>
        <p:spPr/>
        <p:txBody>
          <a:bodyPr/>
          <a:lstStyle/>
          <a:p>
            <a:r>
              <a:rPr lang="en-IN" dirty="0" smtClean="0"/>
              <a:t>Introducing a low priced product to the prestigious line so as to cater increased demand.</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80px-Tata_Nano_im_Verkehrszentrum_des_Deutschen_Museums.JPG"/>
          <p:cNvPicPr>
            <a:picLocks noGrp="1" noChangeAspect="1"/>
          </p:cNvPicPr>
          <p:nvPr>
            <p:ph idx="1"/>
          </p:nvPr>
        </p:nvPicPr>
        <p:blipFill>
          <a:blip r:embed="rId2" cstate="print"/>
          <a:stretch>
            <a:fillRect/>
          </a:stretch>
        </p:blipFill>
        <p:spPr>
          <a:xfrm>
            <a:off x="4199796" y="1628800"/>
            <a:ext cx="4774936" cy="3478882"/>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629916" y="209550"/>
            <a:ext cx="10254189" cy="1162050"/>
          </a:xfrm>
        </p:spPr>
        <p:txBody>
          <a:bodyPr>
            <a:normAutofit fontScale="90000"/>
          </a:bodyPr>
          <a:lstStyle/>
          <a:p>
            <a:pPr fontAlgn="auto">
              <a:spcAft>
                <a:spcPts val="0"/>
              </a:spcAft>
              <a:defRPr/>
            </a:pPr>
            <a:r>
              <a:rPr lang="en-US" sz="3600" dirty="0" smtClean="0">
                <a:solidFill>
                  <a:schemeClr val="accent1"/>
                </a:solidFill>
                <a:effectLst>
                  <a:outerShdw blurRad="38100" dist="38100" dir="2700000" algn="tl">
                    <a:srgbClr val="000000"/>
                  </a:outerShdw>
                </a:effectLst>
                <a:latin typeface="Times New Roman" pitchFamily="18" charset="0"/>
              </a:rPr>
              <a:t>PRODUCT DIFFERENTIATION </a:t>
            </a:r>
            <a:br>
              <a:rPr lang="en-US" sz="3600" dirty="0" smtClean="0">
                <a:solidFill>
                  <a:schemeClr val="accent1"/>
                </a:solidFill>
                <a:effectLst>
                  <a:outerShdw blurRad="38100" dist="38100" dir="2700000" algn="tl">
                    <a:srgbClr val="000000"/>
                  </a:outerShdw>
                </a:effectLst>
                <a:latin typeface="Times New Roman" pitchFamily="18" charset="0"/>
              </a:rPr>
            </a:br>
            <a:r>
              <a:rPr lang="en-US" sz="3600" dirty="0" smtClean="0">
                <a:solidFill>
                  <a:schemeClr val="accent1"/>
                </a:solidFill>
                <a:effectLst>
                  <a:outerShdw blurRad="38100" dist="38100" dir="2700000" algn="tl">
                    <a:srgbClr val="000000"/>
                  </a:outerShdw>
                </a:effectLst>
                <a:latin typeface="Times New Roman" pitchFamily="18" charset="0"/>
              </a:rPr>
              <a:t>AND MARKET SEGMENTATION</a:t>
            </a:r>
            <a:endParaRPr lang="en-US" sz="2800" dirty="0" smtClean="0">
              <a:solidFill>
                <a:schemeClr val="accent1"/>
              </a:solidFill>
              <a:effectLst>
                <a:outerShdw blurRad="38100" dist="38100" dir="2700000" algn="tl">
                  <a:srgbClr val="000000"/>
                </a:outerShdw>
              </a:effectLst>
              <a:latin typeface="Times New Roman" pitchFamily="18" charset="0"/>
            </a:endParaRPr>
          </a:p>
        </p:txBody>
      </p:sp>
      <p:sp>
        <p:nvSpPr>
          <p:cNvPr id="8195" name="Rectangle 3"/>
          <p:cNvSpPr>
            <a:spLocks noGrp="1" noChangeArrowheads="1"/>
          </p:cNvSpPr>
          <p:nvPr>
            <p:ph idx="1"/>
          </p:nvPr>
        </p:nvSpPr>
        <p:spPr>
          <a:xfrm>
            <a:off x="1629916" y="1447800"/>
            <a:ext cx="9441600" cy="4572000"/>
          </a:xfrm>
        </p:spPr>
        <p:txBody>
          <a:bodyPr/>
          <a:lstStyle/>
          <a:p>
            <a:r>
              <a:rPr lang="en-US" sz="2400" b="1" dirty="0" smtClean="0">
                <a:solidFill>
                  <a:schemeClr val="accent1"/>
                </a:solidFill>
              </a:rPr>
              <a:t>Product differentiation: </a:t>
            </a:r>
            <a:r>
              <a:rPr lang="en-US" sz="2400" b="1" dirty="0" smtClean="0"/>
              <a:t>Developing and promoting an awareness of differences between one company's product and those of competitors</a:t>
            </a:r>
          </a:p>
          <a:p>
            <a:r>
              <a:rPr lang="en-US" sz="2400" b="1" dirty="0" smtClean="0">
                <a:solidFill>
                  <a:schemeClr val="accent1"/>
                </a:solidFill>
              </a:rPr>
              <a:t>Market Segmentation: </a:t>
            </a:r>
            <a:r>
              <a:rPr lang="en-US" sz="2400" b="1" dirty="0" smtClean="0"/>
              <a:t>To develop different products each one suited to one or more segments of the market.</a:t>
            </a:r>
            <a:endParaRPr lang="en-US" sz="2400" b="1" i="1" dirty="0" smtClean="0"/>
          </a:p>
        </p:txBody>
      </p:sp>
    </p:spTree>
    <p:extLst>
      <p:ext uri="{BB962C8B-B14F-4D97-AF65-F5344CB8AC3E}">
        <p14:creationId xmlns:p14="http://schemas.microsoft.com/office/powerpoint/2010/main" val="1207829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8195">
                                            <p:txEl>
                                              <p:pRg st="0" end="0"/>
                                            </p:txEl>
                                          </p:spTgt>
                                        </p:tgtEl>
                                        <p:attrNameLst>
                                          <p:attrName>ppt_y</p:attrName>
                                        </p:attrNameLst>
                                      </p:cBhvr>
                                      <p:tavLst>
                                        <p:tav tm="0">
                                          <p:val>
                                            <p:strVal val="#ppt_y-#ppt_h/2"/>
                                          </p:val>
                                        </p:tav>
                                        <p:tav tm="100000">
                                          <p:val>
                                            <p:strVal val="#ppt_y"/>
                                          </p:val>
                                        </p:tav>
                                      </p:tavLst>
                                    </p:anim>
                                    <p:anim calcmode="lin" valueType="num">
                                      <p:cBhvr>
                                        <p:cTn id="9" dur="500" fill="hold"/>
                                        <p:tgtEl>
                                          <p:spTgt spid="8195">
                                            <p:txEl>
                                              <p:pRg st="0" end="0"/>
                                            </p:txEl>
                                          </p:spTgt>
                                        </p:tgtEl>
                                        <p:attrNameLst>
                                          <p:attrName>ppt_w</p:attrName>
                                        </p:attrNameLst>
                                      </p:cBhvr>
                                      <p:tavLst>
                                        <p:tav tm="0">
                                          <p:val>
                                            <p:strVal val="#ppt_w"/>
                                          </p:val>
                                        </p:tav>
                                        <p:tav tm="100000">
                                          <p:val>
                                            <p:strVal val="#ppt_w"/>
                                          </p:val>
                                        </p:tav>
                                      </p:tavLst>
                                    </p:anim>
                                    <p:anim calcmode="lin" valueType="num">
                                      <p:cBhvr>
                                        <p:cTn id="10" dur="500" fill="hold"/>
                                        <p:tgtEl>
                                          <p:spTgt spid="8195">
                                            <p:txEl>
                                              <p:pRg st="0" end="0"/>
                                            </p:txEl>
                                          </p:spTgt>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8195">
                                            <p:txEl>
                                              <p:pRg st="0" end="0"/>
                                            </p:txEl>
                                          </p:spTgt>
                                        </p:tgtEl>
                                        <p:attrNameLst>
                                          <p:attrName>ppt_c</p:attrName>
                                        </p:attrNameLst>
                                      </p:cBhvr>
                                      <p:to>
                                        <a:srgbClr val="18997C"/>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8195">
                                            <p:txEl>
                                              <p:pRg st="1" end="1"/>
                                            </p:txEl>
                                          </p:spTgt>
                                        </p:tgtEl>
                                        <p:attrNameLst>
                                          <p:attrName>style.visibility</p:attrName>
                                        </p:attrNameLst>
                                      </p:cBhvr>
                                      <p:to>
                                        <p:strVal val="visible"/>
                                      </p:to>
                                    </p:set>
                                    <p:anim calcmode="lin" valueType="num">
                                      <p:cBhvr>
                                        <p:cTn id="15"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8195">
                                            <p:txEl>
                                              <p:pRg st="1" end="1"/>
                                            </p:txEl>
                                          </p:spTgt>
                                        </p:tgtEl>
                                        <p:attrNameLst>
                                          <p:attrName>ppt_y</p:attrName>
                                        </p:attrNameLst>
                                      </p:cBhvr>
                                      <p:tavLst>
                                        <p:tav tm="0">
                                          <p:val>
                                            <p:strVal val="#ppt_y-#ppt_h/2"/>
                                          </p:val>
                                        </p:tav>
                                        <p:tav tm="100000">
                                          <p:val>
                                            <p:strVal val="#ppt_y"/>
                                          </p:val>
                                        </p:tav>
                                      </p:tavLst>
                                    </p:anim>
                                    <p:anim calcmode="lin" valueType="num">
                                      <p:cBhvr>
                                        <p:cTn id="17" dur="500" fill="hold"/>
                                        <p:tgtEl>
                                          <p:spTgt spid="8195">
                                            <p:txEl>
                                              <p:pRg st="1" end="1"/>
                                            </p:txEl>
                                          </p:spTgt>
                                        </p:tgtEl>
                                        <p:attrNameLst>
                                          <p:attrName>ppt_w</p:attrName>
                                        </p:attrNameLst>
                                      </p:cBhvr>
                                      <p:tavLst>
                                        <p:tav tm="0">
                                          <p:val>
                                            <p:strVal val="#ppt_w"/>
                                          </p:val>
                                        </p:tav>
                                        <p:tav tm="100000">
                                          <p:val>
                                            <p:strVal val="#ppt_w"/>
                                          </p:val>
                                        </p:tav>
                                      </p:tavLst>
                                    </p:anim>
                                    <p:anim calcmode="lin" valueType="num">
                                      <p:cBhvr>
                                        <p:cTn id="18" dur="500" fill="hold"/>
                                        <p:tgtEl>
                                          <p:spTgt spid="8195">
                                            <p:txEl>
                                              <p:pRg st="1" end="1"/>
                                            </p:txEl>
                                          </p:spTgt>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8195">
                                            <p:txEl>
                                              <p:pRg st="1" end="1"/>
                                            </p:txEl>
                                          </p:spTgt>
                                        </p:tgtEl>
                                        <p:attrNameLst>
                                          <p:attrName>ppt_c</p:attrName>
                                        </p:attrNameLst>
                                      </p:cBhvr>
                                      <p:to>
                                        <a:srgbClr val="18997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788" y="2071678"/>
            <a:ext cx="12188825" cy="1472184"/>
          </a:xfrm>
        </p:spPr>
        <p:txBody>
          <a:bodyPr>
            <a:normAutofit/>
          </a:bodyPr>
          <a:lstStyle/>
          <a:p>
            <a:r>
              <a:rPr lang="en-IN" sz="4000" dirty="0" smtClean="0"/>
              <a:t>Factors influencing Product Line </a:t>
            </a:r>
            <a:br>
              <a:rPr lang="en-IN" sz="4000" dirty="0" smtClean="0"/>
            </a:br>
            <a:r>
              <a:rPr lang="en-IN" sz="4000" dirty="0" smtClean="0"/>
              <a:t>Decisions</a:t>
            </a:r>
            <a:endParaRPr lang="en-IN" sz="4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236628" y="357166"/>
          <a:ext cx="10671210" cy="6215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Changes in market demand</a:t>
            </a:r>
            <a:endParaRPr lang="en-IN" dirty="0"/>
          </a:p>
        </p:txBody>
      </p:sp>
      <p:pic>
        <p:nvPicPr>
          <p:cNvPr id="3" name="Picture 2" descr="1.jpg"/>
          <p:cNvPicPr>
            <a:picLocks noChangeAspect="1"/>
          </p:cNvPicPr>
          <p:nvPr/>
        </p:nvPicPr>
        <p:blipFill>
          <a:blip r:embed="rId2" cstate="print"/>
          <a:stretch>
            <a:fillRect/>
          </a:stretch>
        </p:blipFill>
        <p:spPr>
          <a:xfrm>
            <a:off x="2638028" y="278092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2.jpg"/>
          <p:cNvPicPr>
            <a:picLocks noChangeAspect="1"/>
          </p:cNvPicPr>
          <p:nvPr/>
        </p:nvPicPr>
        <p:blipFill>
          <a:blip r:embed="rId3" cstate="print"/>
          <a:stretch>
            <a:fillRect/>
          </a:stretch>
        </p:blipFill>
        <p:spPr>
          <a:xfrm>
            <a:off x="9766820" y="3933056"/>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3.jpg"/>
          <p:cNvPicPr>
            <a:picLocks noChangeAspect="1"/>
          </p:cNvPicPr>
          <p:nvPr/>
        </p:nvPicPr>
        <p:blipFill>
          <a:blip r:embed="rId4" cstate="print"/>
          <a:stretch>
            <a:fillRect/>
          </a:stretch>
        </p:blipFill>
        <p:spPr>
          <a:xfrm>
            <a:off x="333772" y="4005064"/>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5.jpg"/>
          <p:cNvPicPr>
            <a:picLocks noChangeAspect="1"/>
          </p:cNvPicPr>
          <p:nvPr/>
        </p:nvPicPr>
        <p:blipFill>
          <a:blip r:embed="rId5" cstate="print"/>
          <a:stretch>
            <a:fillRect/>
          </a:stretch>
        </p:blipFill>
        <p:spPr>
          <a:xfrm>
            <a:off x="7390556" y="2708920"/>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6.jpg"/>
          <p:cNvPicPr>
            <a:picLocks noChangeAspect="1"/>
          </p:cNvPicPr>
          <p:nvPr/>
        </p:nvPicPr>
        <p:blipFill>
          <a:blip r:embed="rId6" cstate="print"/>
          <a:stretch>
            <a:fillRect/>
          </a:stretch>
        </p:blipFill>
        <p:spPr>
          <a:xfrm>
            <a:off x="5014292" y="1700808"/>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Competitive action and reaction</a:t>
            </a:r>
            <a:endParaRPr lang="en-IN" dirty="0"/>
          </a:p>
        </p:txBody>
      </p:sp>
      <p:pic>
        <p:nvPicPr>
          <p:cNvPr id="3" name="Picture 2" descr="7up-600ml.jpg"/>
          <p:cNvPicPr>
            <a:picLocks noChangeAspect="1"/>
          </p:cNvPicPr>
          <p:nvPr/>
        </p:nvPicPr>
        <p:blipFill>
          <a:blip r:embed="rId2" cstate="print"/>
          <a:stretch>
            <a:fillRect/>
          </a:stretch>
        </p:blipFill>
        <p:spPr>
          <a:xfrm>
            <a:off x="1917948" y="1844824"/>
            <a:ext cx="4286250" cy="4286250"/>
          </a:xfrm>
          <a:prstGeom prst="rect">
            <a:avLst/>
          </a:prstGeom>
          <a:ln>
            <a:noFill/>
          </a:ln>
          <a:effectLst>
            <a:outerShdw blurRad="292100" dist="139700" dir="2700000" algn="tl" rotWithShape="0">
              <a:srgbClr val="333333">
                <a:alpha val="65000"/>
              </a:srgbClr>
            </a:outerShdw>
          </a:effectLst>
        </p:spPr>
      </p:pic>
      <p:pic>
        <p:nvPicPr>
          <p:cNvPr id="4" name="Picture 3" descr="sprite-hand-opening-1024-13709.jpg"/>
          <p:cNvPicPr>
            <a:picLocks noChangeAspect="1"/>
          </p:cNvPicPr>
          <p:nvPr/>
        </p:nvPicPr>
        <p:blipFill>
          <a:blip r:embed="rId3" cstate="print"/>
          <a:stretch>
            <a:fillRect/>
          </a:stretch>
        </p:blipFill>
        <p:spPr>
          <a:xfrm>
            <a:off x="7606580" y="1340768"/>
            <a:ext cx="3651287" cy="5213067"/>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6454452" y="3429000"/>
            <a:ext cx="662361"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&amp;</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Marketing Influences</a:t>
            </a:r>
            <a:endParaRPr lang="en-IN" dirty="0"/>
          </a:p>
        </p:txBody>
      </p:sp>
      <p:pic>
        <p:nvPicPr>
          <p:cNvPr id="3" name="Picture 2" descr="uv_parasoleil_pink.JPG"/>
          <p:cNvPicPr>
            <a:picLocks noChangeAspect="1"/>
          </p:cNvPicPr>
          <p:nvPr/>
        </p:nvPicPr>
        <p:blipFill>
          <a:blip r:embed="rId2" cstate="print"/>
          <a:stretch>
            <a:fillRect/>
          </a:stretch>
        </p:blipFill>
        <p:spPr>
          <a:xfrm>
            <a:off x="3718148" y="1620160"/>
            <a:ext cx="6048672" cy="454514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Financial Influences</a:t>
            </a:r>
            <a:endParaRPr lang="en-IN" dirty="0"/>
          </a:p>
        </p:txBody>
      </p:sp>
      <p:pic>
        <p:nvPicPr>
          <p:cNvPr id="4" name="Picture 3" descr="qualis2.jpg"/>
          <p:cNvPicPr>
            <a:picLocks noChangeAspect="1"/>
          </p:cNvPicPr>
          <p:nvPr/>
        </p:nvPicPr>
        <p:blipFill>
          <a:blip r:embed="rId2" cstate="print"/>
          <a:stretch>
            <a:fillRect/>
          </a:stretch>
        </p:blipFill>
        <p:spPr>
          <a:xfrm>
            <a:off x="3498998" y="1772816"/>
            <a:ext cx="6123806" cy="3975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Product Influences</a:t>
            </a:r>
            <a:endParaRPr lang="en-IN" dirty="0"/>
          </a:p>
        </p:txBody>
      </p:sp>
      <p:pic>
        <p:nvPicPr>
          <p:cNvPr id="3" name="Picture 2" descr="081762.jpg"/>
          <p:cNvPicPr>
            <a:picLocks noChangeAspect="1"/>
          </p:cNvPicPr>
          <p:nvPr/>
        </p:nvPicPr>
        <p:blipFill>
          <a:blip r:embed="rId2" cstate="print"/>
          <a:stretch>
            <a:fillRect/>
          </a:stretch>
        </p:blipFill>
        <p:spPr>
          <a:xfrm>
            <a:off x="5014292" y="1772816"/>
            <a:ext cx="3200400" cy="466725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Product</a:t>
            </a:r>
            <a:endParaRPr lang="en-US" dirty="0"/>
          </a:p>
        </p:txBody>
      </p:sp>
      <p:sp>
        <p:nvSpPr>
          <p:cNvPr id="3" name="Content Placeholder 2"/>
          <p:cNvSpPr>
            <a:spLocks noGrp="1"/>
          </p:cNvSpPr>
          <p:nvPr>
            <p:ph idx="1"/>
          </p:nvPr>
        </p:nvSpPr>
        <p:spPr/>
        <p:txBody>
          <a:bodyPr>
            <a:normAutofit/>
          </a:bodyPr>
          <a:lstStyle/>
          <a:p>
            <a:r>
              <a:rPr lang="en-US" b="1" dirty="0" smtClean="0"/>
              <a:t>Set of Tangible &amp; Intangible attributes</a:t>
            </a:r>
          </a:p>
          <a:p>
            <a:r>
              <a:rPr lang="en-US" b="1" dirty="0" smtClean="0"/>
              <a:t>Includes color, price, packaging and branding</a:t>
            </a:r>
          </a:p>
          <a:p>
            <a:r>
              <a:rPr lang="en-US" b="1" dirty="0" smtClean="0"/>
              <a:t>Group of utilities</a:t>
            </a:r>
          </a:p>
          <a:p>
            <a:r>
              <a:rPr lang="en-US" b="1" dirty="0" smtClean="0"/>
              <a:t>Designed and presented to satisfy some specific consumer needs</a:t>
            </a:r>
          </a:p>
          <a:p>
            <a:endParaRPr lang="en-US" dirty="0"/>
          </a:p>
        </p:txBody>
      </p:sp>
      <p:pic>
        <p:nvPicPr>
          <p:cNvPr id="2050" name="Picture 2" descr="http://previews.123rf.com/images/kentoh/kentoh1103/kentoh110300102/9022595-Product-Development-Step-and-Phase-as-Concept-Stock-Photo-res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908" y="4437112"/>
            <a:ext cx="10657184"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36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917" y="1179705"/>
            <a:ext cx="11403159" cy="1472184"/>
          </a:xfrm>
        </p:spPr>
        <p:txBody>
          <a:bodyPr/>
          <a:lstStyle/>
          <a:p>
            <a:r>
              <a:rPr lang="en-IN" dirty="0" smtClean="0"/>
              <a:t>Concept of Product Life Cycle</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concept</a:t>
            </a:r>
            <a:endParaRPr lang="en-IN" dirty="0"/>
          </a:p>
        </p:txBody>
      </p:sp>
      <p:sp>
        <p:nvSpPr>
          <p:cNvPr id="3" name="Content Placeholder 2"/>
          <p:cNvSpPr>
            <a:spLocks noGrp="1"/>
          </p:cNvSpPr>
          <p:nvPr>
            <p:ph idx="1"/>
          </p:nvPr>
        </p:nvSpPr>
        <p:spPr/>
        <p:txBody>
          <a:bodyPr>
            <a:normAutofit lnSpcReduction="10000"/>
          </a:bodyPr>
          <a:lstStyle/>
          <a:p>
            <a:pPr algn="just"/>
            <a:r>
              <a:rPr lang="en-IN" dirty="0" smtClean="0"/>
              <a:t>Every product has a life cycle, just as in case of human beings.</a:t>
            </a:r>
          </a:p>
          <a:p>
            <a:pPr algn="just"/>
            <a:r>
              <a:rPr lang="en-IN" dirty="0" smtClean="0"/>
              <a:t>The term first time used by </a:t>
            </a:r>
            <a:r>
              <a:rPr lang="en-IN" b="1" dirty="0" smtClean="0">
                <a:solidFill>
                  <a:srgbClr val="FF0000"/>
                </a:solidFill>
              </a:rPr>
              <a:t>Theodore Levitt </a:t>
            </a:r>
            <a:r>
              <a:rPr lang="en-IN" dirty="0" smtClean="0"/>
              <a:t>in </a:t>
            </a:r>
            <a:r>
              <a:rPr lang="en-IN" b="1" dirty="0" smtClean="0">
                <a:solidFill>
                  <a:srgbClr val="FF0000"/>
                </a:solidFill>
              </a:rPr>
              <a:t>1965</a:t>
            </a:r>
            <a:r>
              <a:rPr lang="en-IN" dirty="0" smtClean="0"/>
              <a:t> in </a:t>
            </a:r>
            <a:r>
              <a:rPr lang="en-IN" b="1" dirty="0" smtClean="0">
                <a:solidFill>
                  <a:srgbClr val="FF0000"/>
                </a:solidFill>
              </a:rPr>
              <a:t>Harvard Business Review </a:t>
            </a:r>
            <a:r>
              <a:rPr lang="en-IN" dirty="0" smtClean="0"/>
              <a:t>article.</a:t>
            </a:r>
          </a:p>
          <a:p>
            <a:pPr algn="just"/>
            <a:r>
              <a:rPr lang="en-IN" dirty="0" smtClean="0"/>
              <a:t>A Product after being introduced in to the market, goes through different stages which is categorised on the basis of </a:t>
            </a:r>
            <a:r>
              <a:rPr lang="en-IN" dirty="0" smtClean="0">
                <a:solidFill>
                  <a:srgbClr val="FF0000"/>
                </a:solidFill>
              </a:rPr>
              <a:t>product, profit, competition and market</a:t>
            </a:r>
            <a:r>
              <a:rPr lang="en-IN" dirty="0" smtClean="0"/>
              <a:t> behaviours.</a:t>
            </a:r>
          </a:p>
          <a:p>
            <a:pPr algn="just"/>
            <a:r>
              <a:rPr lang="en-IN" b="1" dirty="0" smtClean="0">
                <a:solidFill>
                  <a:srgbClr val="FF0000"/>
                </a:solidFill>
              </a:rPr>
              <a:t>PLC </a:t>
            </a:r>
            <a:r>
              <a:rPr lang="en-IN" dirty="0" smtClean="0"/>
              <a:t>is  a concept which indicates various stages of product’s sales and history.</a:t>
            </a:r>
          </a:p>
          <a:p>
            <a:pPr algn="just"/>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a:t>
            </a:r>
            <a:endParaRPr lang="en-US" dirty="0"/>
          </a:p>
        </p:txBody>
      </p:sp>
      <p:sp>
        <p:nvSpPr>
          <p:cNvPr id="3" name="Content Placeholder 2"/>
          <p:cNvSpPr>
            <a:spLocks noGrp="1"/>
          </p:cNvSpPr>
          <p:nvPr>
            <p:ph idx="1"/>
          </p:nvPr>
        </p:nvSpPr>
        <p:spPr/>
        <p:txBody>
          <a:bodyPr/>
          <a:lstStyle/>
          <a:p>
            <a:pPr algn="just"/>
            <a:r>
              <a:rPr lang="en-US" dirty="0" smtClean="0"/>
              <a:t>According to </a:t>
            </a:r>
            <a:r>
              <a:rPr lang="en-US" b="1" dirty="0" smtClean="0">
                <a:solidFill>
                  <a:srgbClr val="FF0000"/>
                </a:solidFill>
              </a:rPr>
              <a:t>Philip </a:t>
            </a:r>
            <a:r>
              <a:rPr lang="en-US" b="1" dirty="0" err="1" smtClean="0">
                <a:solidFill>
                  <a:srgbClr val="FF0000"/>
                </a:solidFill>
              </a:rPr>
              <a:t>Kotler</a:t>
            </a:r>
            <a:r>
              <a:rPr lang="en-US" b="1" dirty="0" smtClean="0">
                <a:solidFill>
                  <a:srgbClr val="FF0000"/>
                </a:solidFill>
              </a:rPr>
              <a:t> </a:t>
            </a:r>
            <a:r>
              <a:rPr lang="en-US" dirty="0" smtClean="0"/>
              <a:t>“ The product life- cycle is an attempt to recognize distinct stages in the sales history of the product.”</a:t>
            </a:r>
          </a:p>
          <a:p>
            <a:pPr algn="just"/>
            <a:endParaRPr lang="en-US" dirty="0"/>
          </a:p>
          <a:p>
            <a:pPr algn="just"/>
            <a:endParaRPr lang="en-US" dirty="0" smtClean="0"/>
          </a:p>
          <a:p>
            <a:pPr algn="just"/>
            <a:r>
              <a:rPr lang="en-US" dirty="0" smtClean="0"/>
              <a:t>According to </a:t>
            </a:r>
            <a:r>
              <a:rPr lang="en-US" b="1" dirty="0" err="1" smtClean="0">
                <a:solidFill>
                  <a:srgbClr val="FF0000"/>
                </a:solidFill>
              </a:rPr>
              <a:t>Kollet</a:t>
            </a:r>
            <a:r>
              <a:rPr lang="en-US" b="1" dirty="0" smtClean="0">
                <a:solidFill>
                  <a:srgbClr val="FF0000"/>
                </a:solidFill>
              </a:rPr>
              <a:t>, Blackwell Robeson</a:t>
            </a:r>
            <a:r>
              <a:rPr lang="en-US" dirty="0" smtClean="0"/>
              <a:t>, product life cycle is a “generalized model of sales and profit.”</a:t>
            </a:r>
            <a:endParaRPr lang="en-US" dirty="0"/>
          </a:p>
        </p:txBody>
      </p:sp>
    </p:spTree>
    <p:extLst>
      <p:ext uri="{BB962C8B-B14F-4D97-AF65-F5344CB8AC3E}">
        <p14:creationId xmlns:p14="http://schemas.microsoft.com/office/powerpoint/2010/main" val="321573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Stages of  Life Cycle</a:t>
            </a:r>
            <a:endParaRPr lang="en-IN" dirty="0"/>
          </a:p>
        </p:txBody>
      </p:sp>
      <p:sp>
        <p:nvSpPr>
          <p:cNvPr id="3" name="Content Placeholder 2"/>
          <p:cNvSpPr>
            <a:spLocks noGrp="1"/>
          </p:cNvSpPr>
          <p:nvPr>
            <p:ph idx="1"/>
          </p:nvPr>
        </p:nvSpPr>
        <p:spPr/>
        <p:txBody>
          <a:bodyPr/>
          <a:lstStyle/>
          <a:p>
            <a:pPr marL="596646" indent="-514350" algn="just">
              <a:buFont typeface="+mj-lt"/>
              <a:buAutoNum type="arabicPeriod"/>
            </a:pPr>
            <a:r>
              <a:rPr lang="en-IN" b="1" dirty="0" smtClean="0"/>
              <a:t>Introduction</a:t>
            </a:r>
          </a:p>
          <a:p>
            <a:pPr marL="596646" indent="-514350" algn="just">
              <a:buFont typeface="+mj-lt"/>
              <a:buAutoNum type="arabicPeriod"/>
            </a:pPr>
            <a:r>
              <a:rPr lang="en-IN" b="1" dirty="0" smtClean="0"/>
              <a:t>Growth</a:t>
            </a:r>
          </a:p>
          <a:p>
            <a:pPr marL="596646" indent="-514350" algn="just">
              <a:buFont typeface="+mj-lt"/>
              <a:buAutoNum type="arabicPeriod"/>
            </a:pPr>
            <a:r>
              <a:rPr lang="en-IN" b="1" dirty="0" smtClean="0"/>
              <a:t>Maturity</a:t>
            </a:r>
          </a:p>
          <a:p>
            <a:pPr marL="596646" indent="-514350" algn="just">
              <a:buFont typeface="+mj-lt"/>
              <a:buAutoNum type="arabicPeriod"/>
            </a:pPr>
            <a:r>
              <a:rPr lang="en-IN" b="1" dirty="0" smtClean="0"/>
              <a:t>Saturation &amp;</a:t>
            </a:r>
          </a:p>
          <a:p>
            <a:pPr marL="596646" indent="-514350" algn="just">
              <a:buFont typeface="+mj-lt"/>
              <a:buAutoNum type="arabicPeriod"/>
            </a:pPr>
            <a:r>
              <a:rPr lang="en-IN" b="1" dirty="0" smtClean="0"/>
              <a:t>Decline</a:t>
            </a:r>
          </a:p>
          <a:p>
            <a:pPr marL="596646" indent="-514350" algn="just">
              <a:buFont typeface="+mj-lt"/>
              <a:buAutoNum type="arabicPeriod"/>
            </a:pPr>
            <a:endParaRPr lang="en-IN"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 stage</a:t>
            </a:r>
            <a:endParaRPr lang="en-IN" dirty="0"/>
          </a:p>
        </p:txBody>
      </p:sp>
      <p:sp>
        <p:nvSpPr>
          <p:cNvPr id="5" name="Content Placeholder 4"/>
          <p:cNvSpPr>
            <a:spLocks noGrp="1"/>
          </p:cNvSpPr>
          <p:nvPr>
            <p:ph idx="1"/>
          </p:nvPr>
        </p:nvSpPr>
        <p:spPr/>
        <p:txBody>
          <a:bodyPr/>
          <a:lstStyle/>
          <a:p>
            <a:r>
              <a:rPr lang="en-IN" b="1" dirty="0" smtClean="0"/>
              <a:t>Product is Introduced in the market for the first time.</a:t>
            </a:r>
          </a:p>
          <a:p>
            <a:r>
              <a:rPr lang="en-IN" b="1" dirty="0" smtClean="0"/>
              <a:t>Slow growth rate</a:t>
            </a:r>
          </a:p>
          <a:p>
            <a:r>
              <a:rPr lang="en-IN" b="1" dirty="0" smtClean="0"/>
              <a:t>Negative or low profits</a:t>
            </a:r>
          </a:p>
          <a:p>
            <a:r>
              <a:rPr lang="en-IN" b="1" dirty="0" smtClean="0"/>
              <a:t>Huge marketing expenses</a:t>
            </a:r>
          </a:p>
          <a:p>
            <a:r>
              <a:rPr lang="en-IN" b="1" dirty="0" smtClean="0"/>
              <a:t>No competition</a:t>
            </a:r>
          </a:p>
          <a:p>
            <a:r>
              <a:rPr lang="en-IN" b="1" dirty="0" smtClean="0"/>
              <a:t>Highly volatile in nature</a:t>
            </a:r>
            <a:endParaRPr lang="en-IN"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fcm.JPG"/>
          <p:cNvPicPr>
            <a:picLocks noGrp="1" noChangeAspect="1"/>
          </p:cNvPicPr>
          <p:nvPr>
            <p:ph idx="1"/>
          </p:nvPr>
        </p:nvPicPr>
        <p:blipFill>
          <a:blip r:embed="rId2" cstate="print"/>
          <a:stretch>
            <a:fillRect/>
          </a:stretch>
        </p:blipFill>
        <p:spPr>
          <a:xfrm>
            <a:off x="4165586" y="500042"/>
            <a:ext cx="4545027" cy="6060036"/>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Growth Stage</a:t>
            </a:r>
            <a:endParaRPr lang="en-IN" dirty="0"/>
          </a:p>
        </p:txBody>
      </p:sp>
      <p:sp>
        <p:nvSpPr>
          <p:cNvPr id="3" name="Content Placeholder 2"/>
          <p:cNvSpPr>
            <a:spLocks noGrp="1"/>
          </p:cNvSpPr>
          <p:nvPr>
            <p:ph idx="1"/>
          </p:nvPr>
        </p:nvSpPr>
        <p:spPr/>
        <p:txBody>
          <a:bodyPr/>
          <a:lstStyle/>
          <a:p>
            <a:pPr algn="just"/>
            <a:r>
              <a:rPr lang="en-IN" b="1" dirty="0" smtClean="0"/>
              <a:t>Sales rises at an increasing rate</a:t>
            </a:r>
          </a:p>
          <a:p>
            <a:pPr algn="just"/>
            <a:r>
              <a:rPr lang="en-IN" b="1" dirty="0" smtClean="0"/>
              <a:t>Profitable returns from the market</a:t>
            </a:r>
          </a:p>
          <a:p>
            <a:pPr algn="just"/>
            <a:r>
              <a:rPr lang="en-IN" b="1" dirty="0" smtClean="0"/>
              <a:t>Reduced promotional expenses</a:t>
            </a:r>
          </a:p>
          <a:p>
            <a:pPr algn="just"/>
            <a:r>
              <a:rPr lang="en-IN" b="1" dirty="0" smtClean="0"/>
              <a:t>Hard work for the firm to establish dealerships &amp; distribution outlets</a:t>
            </a:r>
          </a:p>
          <a:p>
            <a:pPr algn="just"/>
            <a:r>
              <a:rPr lang="en-IN" b="1" dirty="0" smtClean="0"/>
              <a:t>Competitors starts to explore the market</a:t>
            </a:r>
            <a:endParaRPr lang="en-IN"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ablet-PC-NOVO-7-ELF-.jpg"/>
          <p:cNvPicPr>
            <a:picLocks noGrp="1" noChangeAspect="1"/>
          </p:cNvPicPr>
          <p:nvPr>
            <p:ph idx="1"/>
          </p:nvPr>
        </p:nvPicPr>
        <p:blipFill>
          <a:blip r:embed="rId2" cstate="print"/>
          <a:stretch>
            <a:fillRect/>
          </a:stretch>
        </p:blipFill>
        <p:spPr>
          <a:xfrm>
            <a:off x="2665388" y="714356"/>
            <a:ext cx="8274078" cy="5516052"/>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327032770_305537424_1-Pictures-of--Contact-for-Brand-New-Smart-Phones-at-lesser-price-than-market-Price.png"/>
          <p:cNvPicPr>
            <a:picLocks noGrp="1" noChangeAspect="1"/>
          </p:cNvPicPr>
          <p:nvPr>
            <p:ph idx="1"/>
          </p:nvPr>
        </p:nvPicPr>
        <p:blipFill>
          <a:blip r:embed="rId2" cstate="print"/>
          <a:stretch>
            <a:fillRect/>
          </a:stretch>
        </p:blipFill>
        <p:spPr>
          <a:xfrm>
            <a:off x="2451074" y="785794"/>
            <a:ext cx="8433627" cy="5505472"/>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Maturity Stage</a:t>
            </a:r>
            <a:endParaRPr lang="en-IN" dirty="0"/>
          </a:p>
        </p:txBody>
      </p:sp>
      <p:sp>
        <p:nvSpPr>
          <p:cNvPr id="3" name="Content Placeholder 2"/>
          <p:cNvSpPr>
            <a:spLocks noGrp="1"/>
          </p:cNvSpPr>
          <p:nvPr>
            <p:ph idx="1"/>
          </p:nvPr>
        </p:nvSpPr>
        <p:spPr/>
        <p:txBody>
          <a:bodyPr/>
          <a:lstStyle/>
          <a:p>
            <a:pPr algn="just"/>
            <a:r>
              <a:rPr lang="en-IN" b="1" dirty="0" smtClean="0"/>
              <a:t>Sales are still increasing, but at a decreasing rate.</a:t>
            </a:r>
          </a:p>
          <a:p>
            <a:pPr algn="just"/>
            <a:r>
              <a:rPr lang="en-IN" b="1" dirty="0" smtClean="0"/>
              <a:t>Severe competition</a:t>
            </a:r>
          </a:p>
          <a:p>
            <a:pPr algn="just"/>
            <a:r>
              <a:rPr lang="en-IN" b="1" dirty="0" smtClean="0"/>
              <a:t>Profits fall in line with falling prices, which is unavoidable to retain market share.</a:t>
            </a:r>
          </a:p>
          <a:p>
            <a:pPr algn="just"/>
            <a:r>
              <a:rPr lang="en-IN" b="1" dirty="0" smtClean="0"/>
              <a:t>Investments in promotional measures to differentiate the product</a:t>
            </a:r>
          </a:p>
          <a:p>
            <a:pPr algn="just"/>
            <a:r>
              <a:rPr lang="en-IN" b="1" dirty="0" smtClean="0"/>
              <a:t>New distribution strategies &amp; alliances</a:t>
            </a:r>
          </a:p>
          <a:p>
            <a:endParaRPr lang="en-IN" dirty="0" smtClean="0"/>
          </a:p>
          <a:p>
            <a:endParaRPr lang="en-IN" dirty="0" smtClean="0"/>
          </a:p>
          <a:p>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Product</a:t>
            </a:r>
          </a:p>
        </p:txBody>
      </p:sp>
      <p:sp>
        <p:nvSpPr>
          <p:cNvPr id="3" name="Content Placeholder 2"/>
          <p:cNvSpPr>
            <a:spLocks noGrp="1"/>
          </p:cNvSpPr>
          <p:nvPr>
            <p:ph idx="1"/>
          </p:nvPr>
        </p:nvSpPr>
        <p:spPr/>
        <p:txBody>
          <a:bodyPr/>
          <a:lstStyle/>
          <a:p>
            <a:r>
              <a:rPr lang="en-US" b="1" dirty="0"/>
              <a:t>Main aim is to provide maximum consumer satisfaction</a:t>
            </a:r>
          </a:p>
          <a:p>
            <a:r>
              <a:rPr lang="en-US" b="1" dirty="0"/>
              <a:t>Consumer satisfaction from product may be real or psychological in nature</a:t>
            </a:r>
          </a:p>
          <a:p>
            <a:r>
              <a:rPr lang="en-US" b="1" dirty="0" smtClean="0"/>
              <a:t>Each brand in marketing is a separate product</a:t>
            </a:r>
          </a:p>
          <a:p>
            <a:r>
              <a:rPr lang="en-US" b="1" dirty="0" smtClean="0"/>
              <a:t>It is first ‘P’ out of four Ps of marketing mix</a:t>
            </a:r>
          </a:p>
          <a:p>
            <a:pPr marL="82296" indent="0">
              <a:buNone/>
            </a:pPr>
            <a:endParaRPr lang="en-US" b="1" dirty="0"/>
          </a:p>
        </p:txBody>
      </p:sp>
      <p:pic>
        <p:nvPicPr>
          <p:cNvPr id="4" name="Picture 2" descr="http://previews.123rf.com/images/kentoh/kentoh1103/kentoh110300102/9022595-Product-Development-Step-and-Phase-as-Concept-Stock-Photo-resear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908" y="4725144"/>
            <a:ext cx="10657184"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94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00_sony_cds.png"/>
          <p:cNvPicPr>
            <a:picLocks noGrp="1" noChangeAspect="1"/>
          </p:cNvPicPr>
          <p:nvPr>
            <p:ph idx="1"/>
          </p:nvPr>
        </p:nvPicPr>
        <p:blipFill>
          <a:blip r:embed="rId2" cstate="print"/>
          <a:stretch>
            <a:fillRect/>
          </a:stretch>
        </p:blipFill>
        <p:spPr>
          <a:xfrm>
            <a:off x="2665388" y="378947"/>
            <a:ext cx="8286808" cy="5907573"/>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huy.jpg"/>
          <p:cNvPicPr>
            <a:picLocks noGrp="1" noChangeAspect="1"/>
          </p:cNvPicPr>
          <p:nvPr>
            <p:ph idx="1"/>
          </p:nvPr>
        </p:nvPicPr>
        <p:blipFill>
          <a:blip r:embed="rId2" cstate="print"/>
          <a:stretch>
            <a:fillRect/>
          </a:stretch>
        </p:blipFill>
        <p:spPr>
          <a:xfrm>
            <a:off x="2879702" y="428604"/>
            <a:ext cx="7358114" cy="5518586"/>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Saturation Stage</a:t>
            </a:r>
            <a:endParaRPr lang="en-IN" dirty="0"/>
          </a:p>
        </p:txBody>
      </p:sp>
      <p:sp>
        <p:nvSpPr>
          <p:cNvPr id="3" name="Content Placeholder 2"/>
          <p:cNvSpPr>
            <a:spLocks noGrp="1"/>
          </p:cNvSpPr>
          <p:nvPr>
            <p:ph idx="1"/>
          </p:nvPr>
        </p:nvSpPr>
        <p:spPr/>
        <p:txBody>
          <a:bodyPr/>
          <a:lstStyle/>
          <a:p>
            <a:pPr algn="just"/>
            <a:r>
              <a:rPr lang="en-IN" b="1" dirty="0" smtClean="0"/>
              <a:t>Sales are stable</a:t>
            </a:r>
          </a:p>
          <a:p>
            <a:pPr algn="just"/>
            <a:r>
              <a:rPr lang="en-IN" b="1" dirty="0" smtClean="0"/>
              <a:t>Profits fall drastically</a:t>
            </a:r>
          </a:p>
          <a:p>
            <a:pPr algn="just"/>
            <a:r>
              <a:rPr lang="en-IN" b="1" dirty="0" smtClean="0"/>
              <a:t>Competition is at the peak</a:t>
            </a:r>
          </a:p>
          <a:p>
            <a:pPr algn="just"/>
            <a:r>
              <a:rPr lang="en-IN" b="1" dirty="0" smtClean="0"/>
              <a:t>Continued need for promotion to maintain sales</a:t>
            </a:r>
          </a:p>
          <a:p>
            <a:pPr algn="just"/>
            <a:r>
              <a:rPr lang="en-IN" b="1" dirty="0" smtClean="0"/>
              <a:t>Firm has to plan product modifications</a:t>
            </a:r>
            <a:endParaRPr lang="en-IN"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2 - Tube TV.jpg"/>
          <p:cNvPicPr>
            <a:picLocks noGrp="1" noChangeAspect="1"/>
          </p:cNvPicPr>
          <p:nvPr>
            <p:ph idx="1"/>
          </p:nvPr>
        </p:nvPicPr>
        <p:blipFill>
          <a:blip r:embed="rId2" cstate="print"/>
          <a:stretch>
            <a:fillRect/>
          </a:stretch>
        </p:blipFill>
        <p:spPr>
          <a:xfrm>
            <a:off x="3862164" y="332656"/>
            <a:ext cx="5290863" cy="605142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old TV is getting replaced by..</a:t>
            </a:r>
            <a:endParaRPr lang="en-IN" dirty="0"/>
          </a:p>
        </p:txBody>
      </p:sp>
      <p:pic>
        <p:nvPicPr>
          <p:cNvPr id="4" name="Content Placeholder 3" descr="samsung-tv-discovery.jpg"/>
          <p:cNvPicPr>
            <a:picLocks noGrp="1" noChangeAspect="1"/>
          </p:cNvPicPr>
          <p:nvPr>
            <p:ph idx="1"/>
          </p:nvPr>
        </p:nvPicPr>
        <p:blipFill>
          <a:blip r:embed="rId2" cstate="print"/>
          <a:stretch>
            <a:fillRect/>
          </a:stretch>
        </p:blipFill>
        <p:spPr>
          <a:xfrm>
            <a:off x="3165454" y="1507585"/>
            <a:ext cx="7000924" cy="5064687"/>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Decline</a:t>
            </a:r>
            <a:endParaRPr lang="en-IN" dirty="0"/>
          </a:p>
        </p:txBody>
      </p:sp>
      <p:sp>
        <p:nvSpPr>
          <p:cNvPr id="3" name="Content Placeholder 2"/>
          <p:cNvSpPr>
            <a:spLocks noGrp="1"/>
          </p:cNvSpPr>
          <p:nvPr>
            <p:ph idx="1"/>
          </p:nvPr>
        </p:nvSpPr>
        <p:spPr/>
        <p:txBody>
          <a:bodyPr/>
          <a:lstStyle/>
          <a:p>
            <a:pPr algn="just"/>
            <a:r>
              <a:rPr lang="en-IN" b="1" dirty="0" smtClean="0"/>
              <a:t>Characterised by falling sales for the whole industry.</a:t>
            </a:r>
          </a:p>
          <a:p>
            <a:pPr algn="just"/>
            <a:r>
              <a:rPr lang="en-IN" b="1" dirty="0" smtClean="0"/>
              <a:t>Prize cutting is continued and profit is at zero level.</a:t>
            </a:r>
          </a:p>
          <a:p>
            <a:pPr algn="just"/>
            <a:r>
              <a:rPr lang="en-IN" b="1" dirty="0" smtClean="0"/>
              <a:t>Firm has to take a major strategic decision whether to continue with the product or abandon it.</a:t>
            </a:r>
            <a:endParaRPr lang="en-IN"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les.jpeg"/>
          <p:cNvPicPr>
            <a:picLocks noGrp="1" noChangeAspect="1"/>
          </p:cNvPicPr>
          <p:nvPr>
            <p:ph idx="1"/>
          </p:nvPr>
        </p:nvPicPr>
        <p:blipFill>
          <a:blip r:embed="rId2" cstate="print"/>
          <a:stretch>
            <a:fillRect/>
          </a:stretch>
        </p:blipFill>
        <p:spPr>
          <a:xfrm>
            <a:off x="4150196" y="908720"/>
            <a:ext cx="5139780" cy="513978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This old roofing tile industry is now switching to...</a:t>
            </a:r>
            <a:endParaRPr lang="en-IN" dirty="0"/>
          </a:p>
        </p:txBody>
      </p:sp>
      <p:pic>
        <p:nvPicPr>
          <p:cNvPr id="4" name="Content Placeholder 3" descr="roofing tiles.jpg"/>
          <p:cNvPicPr>
            <a:picLocks noGrp="1" noChangeAspect="1"/>
          </p:cNvPicPr>
          <p:nvPr>
            <p:ph idx="1"/>
          </p:nvPr>
        </p:nvPicPr>
        <p:blipFill>
          <a:blip r:embed="rId2" cstate="print"/>
          <a:stretch>
            <a:fillRect/>
          </a:stretch>
        </p:blipFill>
        <p:spPr>
          <a:xfrm>
            <a:off x="7246540" y="1484784"/>
            <a:ext cx="4267200" cy="4733925"/>
          </a:xfrm>
          <a:prstGeom prst="rect">
            <a:avLst/>
          </a:prstGeom>
          <a:ln>
            <a:noFill/>
          </a:ln>
          <a:effectLst>
            <a:outerShdw blurRad="292100" dist="139700" dir="2700000" algn="tl" rotWithShape="0">
              <a:srgbClr val="333333">
                <a:alpha val="65000"/>
              </a:srgbClr>
            </a:outerShdw>
          </a:effectLst>
        </p:spPr>
      </p:pic>
      <p:pic>
        <p:nvPicPr>
          <p:cNvPr id="5" name="Picture 4" descr="torp.jpg"/>
          <p:cNvPicPr>
            <a:picLocks noChangeAspect="1"/>
          </p:cNvPicPr>
          <p:nvPr/>
        </p:nvPicPr>
        <p:blipFill>
          <a:blip r:embed="rId3" cstate="print"/>
          <a:stretch>
            <a:fillRect/>
          </a:stretch>
        </p:blipFill>
        <p:spPr>
          <a:xfrm>
            <a:off x="1917948" y="2492896"/>
            <a:ext cx="3810000" cy="253365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380" y="274638"/>
            <a:ext cx="9994837" cy="1143000"/>
          </a:xfrm>
        </p:spPr>
        <p:txBody>
          <a:bodyPr>
            <a:normAutofit fontScale="90000"/>
          </a:bodyPr>
          <a:lstStyle/>
          <a:p>
            <a:r>
              <a:rPr lang="en-IN" dirty="0" smtClean="0"/>
              <a:t>More examples for product replacement</a:t>
            </a:r>
            <a:endParaRPr lang="en-IN" dirty="0"/>
          </a:p>
        </p:txBody>
      </p:sp>
      <p:pic>
        <p:nvPicPr>
          <p:cNvPr id="4" name="Content Placeholder 3" descr="Rolls-of-Kodak-film-with-a-camera1.jpg"/>
          <p:cNvPicPr>
            <a:picLocks noGrp="1" noChangeAspect="1"/>
          </p:cNvPicPr>
          <p:nvPr>
            <p:ph idx="1"/>
          </p:nvPr>
        </p:nvPicPr>
        <p:blipFill>
          <a:blip r:embed="rId2" cstate="print"/>
          <a:stretch>
            <a:fillRect/>
          </a:stretch>
        </p:blipFill>
        <p:spPr>
          <a:xfrm>
            <a:off x="165058" y="1928803"/>
            <a:ext cx="4643469" cy="3786214"/>
          </a:xfrm>
        </p:spPr>
      </p:pic>
      <p:sp>
        <p:nvSpPr>
          <p:cNvPr id="5" name="Right Arrow 4"/>
          <p:cNvSpPr/>
          <p:nvPr/>
        </p:nvSpPr>
        <p:spPr>
          <a:xfrm>
            <a:off x="5022842" y="3143248"/>
            <a:ext cx="1643074" cy="1000132"/>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kodak-m753-digital-camera.jpg"/>
          <p:cNvPicPr>
            <a:picLocks noChangeAspect="1"/>
          </p:cNvPicPr>
          <p:nvPr/>
        </p:nvPicPr>
        <p:blipFill>
          <a:blip r:embed="rId3" cstate="print"/>
          <a:stretch>
            <a:fillRect/>
          </a:stretch>
        </p:blipFill>
        <p:spPr>
          <a:xfrm>
            <a:off x="7023106" y="1941870"/>
            <a:ext cx="4849802" cy="37731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ony_Cassette_Tape_by_Cliffski.jpg"/>
          <p:cNvPicPr>
            <a:picLocks noGrp="1" noChangeAspect="1"/>
          </p:cNvPicPr>
          <p:nvPr>
            <p:ph idx="1"/>
          </p:nvPr>
        </p:nvPicPr>
        <p:blipFill>
          <a:blip r:embed="rId2" cstate="print"/>
          <a:stretch>
            <a:fillRect/>
          </a:stretch>
        </p:blipFill>
        <p:spPr>
          <a:xfrm>
            <a:off x="236496" y="214290"/>
            <a:ext cx="3786214" cy="2483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11126385._16gb-sony-usb-2-0-pen-drive-micro-vault-pendrive.gif"/>
          <p:cNvPicPr>
            <a:picLocks noChangeAspect="1"/>
          </p:cNvPicPr>
          <p:nvPr/>
        </p:nvPicPr>
        <p:blipFill>
          <a:blip r:embed="rId3" cstate="print"/>
          <a:stretch>
            <a:fillRect/>
          </a:stretch>
        </p:blipFill>
        <p:spPr>
          <a:xfrm>
            <a:off x="8308990" y="3071810"/>
            <a:ext cx="3571870" cy="3571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download.jpg"/>
          <p:cNvPicPr>
            <a:picLocks noChangeAspect="1"/>
          </p:cNvPicPr>
          <p:nvPr/>
        </p:nvPicPr>
        <p:blipFill>
          <a:blip r:embed="rId4" cstate="print"/>
          <a:stretch>
            <a:fillRect/>
          </a:stretch>
        </p:blipFill>
        <p:spPr>
          <a:xfrm>
            <a:off x="4237024" y="1714488"/>
            <a:ext cx="3589791" cy="31825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ight Arrow 13"/>
          <p:cNvSpPr/>
          <p:nvPr/>
        </p:nvSpPr>
        <p:spPr>
          <a:xfrm>
            <a:off x="2165322" y="3071810"/>
            <a:ext cx="1214446" cy="428628"/>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6880230" y="5286388"/>
            <a:ext cx="1143008" cy="428628"/>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Product Decisions</a:t>
            </a:r>
            <a:endParaRPr lang="en-AU" dirty="0"/>
          </a:p>
        </p:txBody>
      </p:sp>
      <p:sp>
        <p:nvSpPr>
          <p:cNvPr id="3" name="Content Placeholder 2"/>
          <p:cNvSpPr>
            <a:spLocks noGrp="1"/>
          </p:cNvSpPr>
          <p:nvPr>
            <p:ph idx="1"/>
          </p:nvPr>
        </p:nvSpPr>
        <p:spPr/>
        <p:txBody>
          <a:bodyPr/>
          <a:lstStyle/>
          <a:p>
            <a:pPr algn="just"/>
            <a:r>
              <a:rPr lang="en-AU" b="1" dirty="0" smtClean="0"/>
              <a:t>Marketing mix describes </a:t>
            </a:r>
            <a:r>
              <a:rPr lang="en-AU" b="1" dirty="0" smtClean="0">
                <a:solidFill>
                  <a:srgbClr val="FF0000"/>
                </a:solidFill>
              </a:rPr>
              <a:t>how a business uses and manipulates the 4ps</a:t>
            </a:r>
            <a:r>
              <a:rPr lang="en-AU" b="1" dirty="0" smtClean="0"/>
              <a:t> to market their product.</a:t>
            </a:r>
          </a:p>
          <a:p>
            <a:pPr algn="just"/>
            <a:r>
              <a:rPr lang="en-AU" b="1" dirty="0" smtClean="0"/>
              <a:t>Businesses employ different strategies when marketing products compared to services.</a:t>
            </a:r>
          </a:p>
          <a:p>
            <a:pPr algn="just"/>
            <a:r>
              <a:rPr lang="en-AU" b="1" dirty="0" smtClean="0"/>
              <a:t>As a physical product, marketers need to consider packaging, labelling and branding involved in marketing the overall product.</a:t>
            </a:r>
            <a:endParaRPr lang="en-AU" b="1" dirty="0"/>
          </a:p>
        </p:txBody>
      </p:sp>
    </p:spTree>
    <p:extLst>
      <p:ext uri="{BB962C8B-B14F-4D97-AF65-F5344CB8AC3E}">
        <p14:creationId xmlns:p14="http://schemas.microsoft.com/office/powerpoint/2010/main" val="19066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PLC Graph</a:t>
            </a:r>
            <a:endParaRPr lang="en-IN" dirty="0"/>
          </a:p>
        </p:txBody>
      </p:sp>
      <p:pic>
        <p:nvPicPr>
          <p:cNvPr id="4" name="Content Placeholder 3" descr="product_life_cycle 12.gif"/>
          <p:cNvPicPr>
            <a:picLocks noGrp="1" noChangeAspect="1"/>
          </p:cNvPicPr>
          <p:nvPr>
            <p:ph idx="1"/>
          </p:nvPr>
        </p:nvPicPr>
        <p:blipFill>
          <a:blip r:embed="rId2" cstate="print"/>
          <a:stretch>
            <a:fillRect/>
          </a:stretch>
        </p:blipFill>
        <p:spPr>
          <a:xfrm>
            <a:off x="3522644" y="1500174"/>
            <a:ext cx="6643734" cy="5143536"/>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Graph with Profit curve</a:t>
            </a:r>
            <a:endParaRPr lang="en-IN" dirty="0"/>
          </a:p>
        </p:txBody>
      </p:sp>
      <p:pic>
        <p:nvPicPr>
          <p:cNvPr id="4" name="Content Placeholder 3" descr="gcu.jpg"/>
          <p:cNvPicPr>
            <a:picLocks noGrp="1" noChangeAspect="1"/>
          </p:cNvPicPr>
          <p:nvPr>
            <p:ph idx="1"/>
          </p:nvPr>
        </p:nvPicPr>
        <p:blipFill>
          <a:blip r:embed="rId2" cstate="print"/>
          <a:stretch>
            <a:fillRect/>
          </a:stretch>
        </p:blipFill>
        <p:spPr>
          <a:xfrm>
            <a:off x="3094016" y="1643050"/>
            <a:ext cx="6715172" cy="4132413"/>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lstStyle/>
          <a:p>
            <a:pPr algn="just"/>
            <a:r>
              <a:rPr lang="en-IN" b="1" dirty="0" smtClean="0"/>
              <a:t>Every product has got a life cycle and every product will pass through the stage of decline someday.</a:t>
            </a:r>
          </a:p>
          <a:p>
            <a:pPr algn="just"/>
            <a:r>
              <a:rPr lang="en-IN" b="1" dirty="0" smtClean="0"/>
              <a:t>But, through effective product line decisions and other strategies, we can extend its profitability period much longer to our benefits.</a:t>
            </a:r>
            <a:endParaRPr lang="en-IN"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3892" y="2171130"/>
            <a:ext cx="12188825" cy="1472184"/>
          </a:xfrm>
        </p:spPr>
        <p:txBody>
          <a:bodyPr>
            <a:normAutofit/>
          </a:bodyPr>
          <a:lstStyle/>
          <a:p>
            <a:r>
              <a:rPr lang="en-IN" sz="7200" dirty="0" smtClean="0"/>
              <a:t>Thank You!!</a:t>
            </a:r>
            <a:endParaRPr lang="en-IN" sz="7200" dirty="0"/>
          </a:p>
        </p:txBody>
      </p:sp>
      <p:pic>
        <p:nvPicPr>
          <p:cNvPr id="3" name="Picture 2" descr="large-smiley-faces.jpg"/>
          <p:cNvPicPr>
            <a:picLocks noChangeAspect="1"/>
          </p:cNvPicPr>
          <p:nvPr/>
        </p:nvPicPr>
        <p:blipFill>
          <a:blip r:embed="rId2" cstate="print"/>
          <a:stretch>
            <a:fillRect/>
          </a:stretch>
        </p:blipFill>
        <p:spPr>
          <a:xfrm>
            <a:off x="1557908" y="1484784"/>
            <a:ext cx="2852936" cy="2852936"/>
          </a:xfrm>
          <a:prstGeom prst="ellipse">
            <a:avLst/>
          </a:prstGeom>
          <a:ln w="63500" cap="rnd">
            <a:solidFill>
              <a:srgbClr val="C0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mtClean="0">
                <a:solidFill>
                  <a:srgbClr val="7B9899"/>
                </a:solidFill>
              </a:rPr>
              <a:t>Type Of Decisions</a:t>
            </a:r>
            <a:endParaRPr lang="en-IN" smtClean="0">
              <a:solidFill>
                <a:srgbClr val="7B9899"/>
              </a:solidFill>
            </a:endParaRPr>
          </a:p>
        </p:txBody>
      </p:sp>
      <p:sp>
        <p:nvSpPr>
          <p:cNvPr id="15363" name="Content Placeholder 2"/>
          <p:cNvSpPr>
            <a:spLocks noGrp="1"/>
          </p:cNvSpPr>
          <p:nvPr>
            <p:ph sz="quarter" idx="1"/>
          </p:nvPr>
        </p:nvSpPr>
        <p:spPr>
          <a:xfrm>
            <a:off x="1557908" y="1527175"/>
            <a:ext cx="10180185" cy="4572000"/>
          </a:xfrm>
        </p:spPr>
        <p:txBody>
          <a:bodyPr/>
          <a:lstStyle/>
          <a:p>
            <a:pPr eaLnBrk="1" hangingPunct="1"/>
            <a:r>
              <a:rPr lang="en-US" sz="3600" b="1" dirty="0" smtClean="0"/>
              <a:t>Product Design Decisions.</a:t>
            </a:r>
          </a:p>
          <a:p>
            <a:pPr eaLnBrk="1" hangingPunct="1"/>
            <a:r>
              <a:rPr lang="en-US" sz="3600" b="1" dirty="0" smtClean="0"/>
              <a:t>Production decisions.</a:t>
            </a:r>
          </a:p>
          <a:p>
            <a:pPr eaLnBrk="1" hangingPunct="1"/>
            <a:r>
              <a:rPr lang="en-US" sz="3600" b="1" dirty="0" smtClean="0"/>
              <a:t> When and Where to Launch decisions.</a:t>
            </a:r>
          </a:p>
          <a:p>
            <a:pPr eaLnBrk="1" hangingPunct="1"/>
            <a:r>
              <a:rPr lang="en-US" sz="3600" b="1" dirty="0" smtClean="0"/>
              <a:t>Product Mix And Product Line</a:t>
            </a:r>
          </a:p>
        </p:txBody>
      </p:sp>
    </p:spTree>
    <p:extLst>
      <p:ext uri="{BB962C8B-B14F-4D97-AF65-F5344CB8AC3E}">
        <p14:creationId xmlns:p14="http://schemas.microsoft.com/office/powerpoint/2010/main" val="343733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Product Design Decision</a:t>
            </a:r>
            <a:endParaRPr lang="en-IN" dirty="0"/>
          </a:p>
        </p:txBody>
      </p:sp>
      <p:sp>
        <p:nvSpPr>
          <p:cNvPr id="16387" name="Content Placeholder 2"/>
          <p:cNvSpPr>
            <a:spLocks noGrp="1"/>
          </p:cNvSpPr>
          <p:nvPr>
            <p:ph sz="quarter" idx="1"/>
          </p:nvPr>
        </p:nvSpPr>
        <p:spPr>
          <a:xfrm>
            <a:off x="1557908" y="1527175"/>
            <a:ext cx="10180185" cy="4572000"/>
          </a:xfrm>
        </p:spPr>
        <p:txBody>
          <a:bodyPr>
            <a:normAutofit fontScale="92500" lnSpcReduction="10000"/>
          </a:bodyPr>
          <a:lstStyle/>
          <a:p>
            <a:r>
              <a:rPr lang="en-US" b="1" dirty="0" smtClean="0">
                <a:solidFill>
                  <a:srgbClr val="FF0000"/>
                </a:solidFill>
              </a:rPr>
              <a:t>Initial design</a:t>
            </a:r>
          </a:p>
          <a:p>
            <a:pPr lvl="1"/>
            <a:r>
              <a:rPr lang="en-US" b="1" dirty="0" smtClean="0"/>
              <a:t>More unique design less competitors‘ hence more profitability</a:t>
            </a:r>
          </a:p>
          <a:p>
            <a:pPr lvl="1"/>
            <a:r>
              <a:rPr lang="en-US" b="1" dirty="0" smtClean="0"/>
              <a:t>Uniqueness based on the technology.</a:t>
            </a:r>
          </a:p>
          <a:p>
            <a:pPr lvl="1">
              <a:buFont typeface="Wingdings" pitchFamily="2" charset="2"/>
              <a:buNone/>
            </a:pPr>
            <a:endParaRPr lang="en-US" b="1" dirty="0" smtClean="0"/>
          </a:p>
          <a:p>
            <a:pPr lvl="1">
              <a:buFont typeface="Wingdings" pitchFamily="2" charset="2"/>
              <a:buNone/>
            </a:pPr>
            <a:endParaRPr lang="en-US" b="1" dirty="0" smtClean="0"/>
          </a:p>
          <a:p>
            <a:r>
              <a:rPr lang="en-US" b="1" dirty="0" smtClean="0">
                <a:solidFill>
                  <a:srgbClr val="FF0000"/>
                </a:solidFill>
              </a:rPr>
              <a:t>Change in existing design </a:t>
            </a:r>
          </a:p>
          <a:p>
            <a:pPr lvl="1"/>
            <a:r>
              <a:rPr lang="en-US" b="1" dirty="0" smtClean="0"/>
              <a:t>From Standardization to Adaptation</a:t>
            </a:r>
          </a:p>
          <a:p>
            <a:pPr lvl="1"/>
            <a:r>
              <a:rPr lang="en-US" b="1" dirty="0" smtClean="0"/>
              <a:t>For  Improving the current prospects of sales</a:t>
            </a:r>
          </a:p>
          <a:p>
            <a:pPr lvl="1"/>
            <a:r>
              <a:rPr lang="en-US" b="1" dirty="0" smtClean="0"/>
              <a:t> Design decisions also culturally bound </a:t>
            </a:r>
          </a:p>
          <a:p>
            <a:pPr>
              <a:buFont typeface="Wingdings 2" pitchFamily="18" charset="2"/>
              <a:buNone/>
            </a:pPr>
            <a:endParaRPr lang="en-IN" dirty="0" smtClean="0"/>
          </a:p>
        </p:txBody>
      </p:sp>
    </p:spTree>
    <p:extLst>
      <p:ext uri="{BB962C8B-B14F-4D97-AF65-F5344CB8AC3E}">
        <p14:creationId xmlns:p14="http://schemas.microsoft.com/office/powerpoint/2010/main" val="336905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Production Decisions</a:t>
            </a:r>
            <a:endParaRPr lang="en-IN" dirty="0"/>
          </a:p>
        </p:txBody>
      </p:sp>
      <p:sp>
        <p:nvSpPr>
          <p:cNvPr id="17411" name="Content Placeholder 2"/>
          <p:cNvSpPr>
            <a:spLocks noGrp="1"/>
          </p:cNvSpPr>
          <p:nvPr>
            <p:ph sz="quarter" idx="1"/>
          </p:nvPr>
        </p:nvSpPr>
        <p:spPr>
          <a:xfrm>
            <a:off x="1485900" y="1527175"/>
            <a:ext cx="10252193" cy="4572000"/>
          </a:xfrm>
        </p:spPr>
        <p:txBody>
          <a:bodyPr>
            <a:normAutofit lnSpcReduction="10000"/>
          </a:bodyPr>
          <a:lstStyle/>
          <a:p>
            <a:r>
              <a:rPr lang="en-IN" b="1" dirty="0" smtClean="0"/>
              <a:t>The key question is, can we ensure continuity of production and supply?</a:t>
            </a:r>
          </a:p>
          <a:p>
            <a:pPr>
              <a:buFont typeface="Wingdings 2" pitchFamily="18" charset="2"/>
              <a:buNone/>
            </a:pPr>
            <a:endParaRPr lang="en-US" b="1" dirty="0" smtClean="0"/>
          </a:p>
          <a:p>
            <a:pPr>
              <a:buFont typeface="Wingdings 2" pitchFamily="18" charset="2"/>
              <a:buNone/>
            </a:pPr>
            <a:endParaRPr lang="en-IN" b="1" dirty="0" smtClean="0"/>
          </a:p>
          <a:p>
            <a:r>
              <a:rPr lang="en-US" b="1" dirty="0" smtClean="0"/>
              <a:t>Decision may involve</a:t>
            </a:r>
          </a:p>
          <a:p>
            <a:pPr marL="731838" lvl="1" indent="-457200">
              <a:buFont typeface="Georgia" pitchFamily="18" charset="0"/>
              <a:buAutoNum type="arabicPeriod"/>
            </a:pPr>
            <a:r>
              <a:rPr lang="en-US" b="1" dirty="0" smtClean="0"/>
              <a:t>Product manufacturing process</a:t>
            </a:r>
          </a:p>
          <a:p>
            <a:pPr marL="731838" lvl="1" indent="-457200">
              <a:buFont typeface="Georgia" pitchFamily="18" charset="0"/>
              <a:buAutoNum type="arabicPeriod"/>
            </a:pPr>
            <a:r>
              <a:rPr lang="en-US" b="1" dirty="0" smtClean="0"/>
              <a:t>Batch flow line </a:t>
            </a:r>
          </a:p>
          <a:p>
            <a:pPr marL="731838" lvl="1" indent="-457200">
              <a:buFont typeface="Georgia" pitchFamily="18" charset="0"/>
              <a:buAutoNum type="arabicPeriod"/>
            </a:pPr>
            <a:r>
              <a:rPr lang="en-US" b="1" dirty="0" smtClean="0"/>
              <a:t>Technology to use.</a:t>
            </a:r>
          </a:p>
          <a:p>
            <a:pPr marL="731838" lvl="1" indent="-457200">
              <a:buFont typeface="Georgia" pitchFamily="18" charset="0"/>
              <a:buAutoNum type="arabicPeriod"/>
            </a:pPr>
            <a:r>
              <a:rPr lang="en-US" b="1" dirty="0" smtClean="0"/>
              <a:t>Product Quality </a:t>
            </a:r>
          </a:p>
          <a:p>
            <a:pPr marL="731838" lvl="1" indent="-457200">
              <a:buFont typeface="Wingdings" pitchFamily="2" charset="2"/>
              <a:buNone/>
            </a:pPr>
            <a:endParaRPr lang="en-US" dirty="0" smtClean="0"/>
          </a:p>
          <a:p>
            <a:pPr marL="731838" lvl="1" indent="-457200">
              <a:buFont typeface="Georgia" pitchFamily="18" charset="0"/>
              <a:buAutoNum type="arabicPeriod"/>
            </a:pPr>
            <a:endParaRPr lang="en-US" dirty="0" smtClean="0"/>
          </a:p>
        </p:txBody>
      </p:sp>
    </p:spTree>
    <p:extLst>
      <p:ext uri="{BB962C8B-B14F-4D97-AF65-F5344CB8AC3E}">
        <p14:creationId xmlns:p14="http://schemas.microsoft.com/office/powerpoint/2010/main" val="362036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sed leaf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extLst>
    <a:ext uri="{05A4C25C-085E-4340-85A3-A5531E510DB2}">
      <thm15:themeFamily xmlns:thm15="http://schemas.microsoft.com/office/thememl/2012/main" name="Pressed Leaves design template" id="{6021251C-C356-4674-99CE-A4F368EAD86C}" vid="{7E847B84-E5B3-499F-AFCD-1BE4EBBEF5B3}"/>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0C675A-9AD3-40BB-AC57-0E9EFA3E4F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pressed leafs</Template>
  <TotalTime>0</TotalTime>
  <Words>1496</Words>
  <Application>Microsoft Office PowerPoint</Application>
  <PresentationFormat>Custom</PresentationFormat>
  <Paragraphs>234</Paragraphs>
  <Slides>63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Century Gothic</vt:lpstr>
      <vt:lpstr>Euphemia</vt:lpstr>
      <vt:lpstr>Georgia</vt:lpstr>
      <vt:lpstr>Tahoma</vt:lpstr>
      <vt:lpstr>Times New Roman</vt:lpstr>
      <vt:lpstr>Verdana</vt:lpstr>
      <vt:lpstr>Wingdings</vt:lpstr>
      <vt:lpstr>Wingdings 2</vt:lpstr>
      <vt:lpstr>pressed leafs</vt:lpstr>
      <vt:lpstr>Product Line Decisions &amp;  Product Life cycle</vt:lpstr>
      <vt:lpstr>Basic Concept</vt:lpstr>
      <vt:lpstr>Definition</vt:lpstr>
      <vt:lpstr>Characteristics of Product</vt:lpstr>
      <vt:lpstr>Characteristics of Product</vt:lpstr>
      <vt:lpstr>Product Decisions</vt:lpstr>
      <vt:lpstr>Type Of Decisions</vt:lpstr>
      <vt:lpstr>Product Design Decision</vt:lpstr>
      <vt:lpstr>Production Decisions</vt:lpstr>
      <vt:lpstr>(Where to Launch)</vt:lpstr>
      <vt:lpstr>Product Items, Lines, and Mixes</vt:lpstr>
      <vt:lpstr>Product Mix Decisions</vt:lpstr>
      <vt:lpstr>Gillette’s Product Lines &amp; Mix</vt:lpstr>
      <vt:lpstr>MAJOR PRODUCT MIX STRATEGIES</vt:lpstr>
      <vt:lpstr>What is a Product Line?</vt:lpstr>
      <vt:lpstr>Samsung</vt:lpstr>
      <vt:lpstr>Why Product line decisions?</vt:lpstr>
      <vt:lpstr>Product Line Strategies</vt:lpstr>
      <vt:lpstr>Expansion of product line</vt:lpstr>
      <vt:lpstr>PowerPoint Presentation</vt:lpstr>
      <vt:lpstr>Contraction of the product line</vt:lpstr>
      <vt:lpstr>PowerPoint Presentation</vt:lpstr>
      <vt:lpstr>Alteration of the existing products</vt:lpstr>
      <vt:lpstr>PowerPoint Presentation</vt:lpstr>
      <vt:lpstr>Developing new use for the existing products</vt:lpstr>
      <vt:lpstr>PowerPoint Presentation</vt:lpstr>
      <vt:lpstr>TRADING UP AND TRADING DOWN</vt:lpstr>
      <vt:lpstr>Trading Up</vt:lpstr>
      <vt:lpstr>PowerPoint Presentation</vt:lpstr>
      <vt:lpstr>Trading Down</vt:lpstr>
      <vt:lpstr>PowerPoint Presentation</vt:lpstr>
      <vt:lpstr>PRODUCT DIFFERENTIATION  AND MARKET SEGMENTATION</vt:lpstr>
      <vt:lpstr>Factors influencing Product Line  Decisions</vt:lpstr>
      <vt:lpstr>PowerPoint Presentation</vt:lpstr>
      <vt:lpstr>Changes in market demand</vt:lpstr>
      <vt:lpstr>Competitive action and reaction</vt:lpstr>
      <vt:lpstr>Marketing Influences</vt:lpstr>
      <vt:lpstr>Financial Influences</vt:lpstr>
      <vt:lpstr>Product Influences</vt:lpstr>
      <vt:lpstr>Concept of Product Life Cycle</vt:lpstr>
      <vt:lpstr>The concept</vt:lpstr>
      <vt:lpstr>Definition </vt:lpstr>
      <vt:lpstr>Stages of  Life Cycle</vt:lpstr>
      <vt:lpstr>Introduction stage</vt:lpstr>
      <vt:lpstr>PowerPoint Presentation</vt:lpstr>
      <vt:lpstr>Growth Stage</vt:lpstr>
      <vt:lpstr>PowerPoint Presentation</vt:lpstr>
      <vt:lpstr>PowerPoint Presentation</vt:lpstr>
      <vt:lpstr>Maturity Stage</vt:lpstr>
      <vt:lpstr>PowerPoint Presentation</vt:lpstr>
      <vt:lpstr>PowerPoint Presentation</vt:lpstr>
      <vt:lpstr>Saturation Stage</vt:lpstr>
      <vt:lpstr>PowerPoint Presentation</vt:lpstr>
      <vt:lpstr>The old TV is getting replaced by..</vt:lpstr>
      <vt:lpstr>Decline</vt:lpstr>
      <vt:lpstr>PowerPoint Presentation</vt:lpstr>
      <vt:lpstr>This old roofing tile industry is now switching to...</vt:lpstr>
      <vt:lpstr>More examples for product replacement</vt:lpstr>
      <vt:lpstr>PowerPoint Presentation</vt:lpstr>
      <vt:lpstr>The PLC Graph</vt:lpstr>
      <vt:lpstr>Graph with Profit curve</vt:lpstr>
      <vt:lpstr>Conclusion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2013-02-28T15:47:52Z</dcterms:created>
  <dcterms:modified xsi:type="dcterms:W3CDTF">2025-05-22T09:06:05Z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TC027879479991</vt:lpwstr>
  </property>
</Properties>
</file>